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48"/>
  </p:notesMasterIdLst>
  <p:handoutMasterIdLst>
    <p:handoutMasterId r:id="rId49"/>
  </p:handoutMasterIdLst>
  <p:sldIdLst>
    <p:sldId id="257" r:id="rId4"/>
    <p:sldId id="328" r:id="rId5"/>
    <p:sldId id="330" r:id="rId6"/>
    <p:sldId id="331" r:id="rId7"/>
    <p:sldId id="332" r:id="rId8"/>
    <p:sldId id="314" r:id="rId9"/>
    <p:sldId id="273" r:id="rId10"/>
    <p:sldId id="260" r:id="rId11"/>
    <p:sldId id="262" r:id="rId12"/>
    <p:sldId id="270" r:id="rId13"/>
    <p:sldId id="304" r:id="rId14"/>
    <p:sldId id="280" r:id="rId15"/>
    <p:sldId id="281" r:id="rId16"/>
    <p:sldId id="298" r:id="rId17"/>
    <p:sldId id="276" r:id="rId18"/>
    <p:sldId id="299" r:id="rId19"/>
    <p:sldId id="271" r:id="rId20"/>
    <p:sldId id="272" r:id="rId21"/>
    <p:sldId id="335" r:id="rId22"/>
    <p:sldId id="278" r:id="rId23"/>
    <p:sldId id="318" r:id="rId24"/>
    <p:sldId id="261" r:id="rId25"/>
    <p:sldId id="265" r:id="rId26"/>
    <p:sldId id="336" r:id="rId27"/>
    <p:sldId id="324" r:id="rId28"/>
    <p:sldId id="302" r:id="rId29"/>
    <p:sldId id="279" r:id="rId30"/>
    <p:sldId id="309" r:id="rId31"/>
    <p:sldId id="296" r:id="rId32"/>
    <p:sldId id="287" r:id="rId33"/>
    <p:sldId id="295" r:id="rId34"/>
    <p:sldId id="319" r:id="rId35"/>
    <p:sldId id="321" r:id="rId36"/>
    <p:sldId id="322" r:id="rId37"/>
    <p:sldId id="310" r:id="rId38"/>
    <p:sldId id="329" r:id="rId39"/>
    <p:sldId id="333" r:id="rId40"/>
    <p:sldId id="320" r:id="rId41"/>
    <p:sldId id="323" r:id="rId42"/>
    <p:sldId id="326" r:id="rId43"/>
    <p:sldId id="327" r:id="rId44"/>
    <p:sldId id="288" r:id="rId45"/>
    <p:sldId id="334" r:id="rId46"/>
    <p:sldId id="267" r:id="rId4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479B2"/>
    <a:srgbClr val="FFFFFF"/>
    <a:srgbClr val="00A44A"/>
    <a:srgbClr val="1D618F"/>
    <a:srgbClr val="CC3300"/>
    <a:srgbClr val="00AC4E"/>
    <a:srgbClr val="0099CC"/>
    <a:srgbClr val="009644"/>
    <a:srgbClr val="005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71" autoAdjust="0"/>
  </p:normalViewPr>
  <p:slideViewPr>
    <p:cSldViewPr>
      <p:cViewPr varScale="1">
        <p:scale>
          <a:sx n="70" d="100"/>
          <a:sy n="70" d="100"/>
        </p:scale>
        <p:origin x="1590" y="72"/>
      </p:cViewPr>
      <p:guideLst>
        <p:guide orient="horz" pos="2160"/>
        <p:guide pos="2880"/>
      </p:guideLst>
    </p:cSldViewPr>
  </p:slideViewPr>
  <p:outlineViewPr>
    <p:cViewPr>
      <p:scale>
        <a:sx n="33" d="100"/>
        <a:sy n="33" d="100"/>
      </p:scale>
      <p:origin x="0" y="11316"/>
    </p:cViewPr>
  </p:outlineViewPr>
  <p:notesTextViewPr>
    <p:cViewPr>
      <p:scale>
        <a:sx n="100" d="100"/>
        <a:sy n="100" d="100"/>
      </p:scale>
      <p:origin x="0" y="0"/>
    </p:cViewPr>
  </p:notesTextViewPr>
  <p:notesViewPr>
    <p:cSldViewPr>
      <p:cViewPr varScale="1">
        <p:scale>
          <a:sx n="78" d="100"/>
          <a:sy n="78" d="100"/>
        </p:scale>
        <p:origin x="-2070"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ka-GE" sz="2400" b="1" dirty="0" smtClean="0">
                <a:solidFill>
                  <a:srgbClr val="2479B2"/>
                </a:solidFill>
              </a:rPr>
              <a:t>დასაქმების</a:t>
            </a:r>
            <a:r>
              <a:rPr lang="ka-GE" sz="2400" b="1" baseline="0" dirty="0" smtClean="0">
                <a:solidFill>
                  <a:srgbClr val="2479B2"/>
                </a:solidFill>
              </a:rPr>
              <a:t> მაჩვენებელი წლების მიხედვით</a:t>
            </a:r>
            <a:endParaRPr lang="ka-GE" sz="2400" b="1" dirty="0">
              <a:solidFill>
                <a:srgbClr val="2479B2"/>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2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388888888888895E-2"/>
          <c:y val="0.22781504866259841"/>
          <c:w val="0.83796296296296291"/>
          <c:h val="0.64340307569573918"/>
        </c:manualLayout>
      </c:layout>
      <c:pie3DChart>
        <c:varyColors val="1"/>
        <c:ser>
          <c:idx val="0"/>
          <c:order val="0"/>
          <c:tx>
            <c:strRef>
              <c:f>Sheet1!$B$1</c:f>
              <c:strCache>
                <c:ptCount val="1"/>
                <c:pt idx="0">
                  <c:v>დასაქმებულთა რაოდენობა</c:v>
                </c:pt>
              </c:strCache>
            </c:strRef>
          </c:tx>
          <c:spPr>
            <a:solidFill>
              <a:srgbClr val="00B050"/>
            </a:solidFill>
            <a:scene3d>
              <a:camera prst="orthographicFront"/>
              <a:lightRig rig="threePt" dir="t"/>
            </a:scene3d>
            <a:sp3d>
              <a:bevelT/>
              <a:contourClr>
                <a:srgbClr val="000000"/>
              </a:contourClr>
            </a:sp3d>
          </c:spPr>
          <c:explosion val="7"/>
          <c:dPt>
            <c:idx val="0"/>
            <c:bubble3D val="0"/>
            <c:spPr>
              <a:solidFill>
                <a:schemeClr val="accent5">
                  <a:lumMod val="60000"/>
                  <a:lumOff val="40000"/>
                </a:schemeClr>
              </a:solidFill>
              <a:ln w="25400">
                <a:solidFill>
                  <a:schemeClr val="lt1"/>
                </a:solidFill>
              </a:ln>
              <a:effectLst/>
              <a:scene3d>
                <a:camera prst="orthographicFront"/>
                <a:lightRig rig="threePt" dir="t"/>
              </a:scene3d>
              <a:sp3d contourW="25400">
                <a:bevelT/>
                <a:contourClr>
                  <a:schemeClr val="lt1"/>
                </a:contourClr>
              </a:sp3d>
            </c:spPr>
          </c:dPt>
          <c:dPt>
            <c:idx val="1"/>
            <c:bubble3D val="0"/>
            <c:spPr>
              <a:solidFill>
                <a:srgbClr val="C00000"/>
              </a:solidFill>
              <a:ln w="25400">
                <a:solidFill>
                  <a:schemeClr val="lt1"/>
                </a:solidFill>
              </a:ln>
              <a:effectLst/>
              <a:scene3d>
                <a:camera prst="orthographicFront"/>
                <a:lightRig rig="threePt" dir="t"/>
              </a:scene3d>
              <a:sp3d contourW="25400">
                <a:bevelT/>
                <a:contourClr>
                  <a:schemeClr val="lt1"/>
                </a:contourClr>
              </a:sp3d>
            </c:spPr>
          </c:dPt>
          <c:dPt>
            <c:idx val="2"/>
            <c:bubble3D val="0"/>
            <c:spPr>
              <a:solidFill>
                <a:srgbClr val="00B0F0"/>
              </a:solidFill>
              <a:ln w="25400">
                <a:solidFill>
                  <a:schemeClr val="lt1"/>
                </a:solidFill>
              </a:ln>
              <a:effectLst/>
              <a:scene3d>
                <a:camera prst="orthographicFront"/>
                <a:lightRig rig="threePt" dir="t"/>
              </a:scene3d>
              <a:sp3d contourW="25400">
                <a:bevelT/>
                <a:contourClr>
                  <a:schemeClr val="lt1"/>
                </a:contourClr>
              </a:sp3d>
            </c:spPr>
          </c:dPt>
          <c:dPt>
            <c:idx val="3"/>
            <c:bubble3D val="0"/>
            <c:explosion val="3"/>
            <c:spPr>
              <a:solidFill>
                <a:srgbClr val="FF9900"/>
              </a:solidFill>
              <a:ln w="25400">
                <a:solidFill>
                  <a:schemeClr val="lt1"/>
                </a:solidFill>
              </a:ln>
              <a:effectLst/>
              <a:scene3d>
                <a:camera prst="orthographicFront"/>
                <a:lightRig rig="threePt" dir="t"/>
              </a:scene3d>
              <a:sp3d contourW="25400">
                <a:bevelT/>
                <a:contourClr>
                  <a:schemeClr val="lt1"/>
                </a:contourClr>
              </a:sp3d>
            </c:spPr>
          </c:dPt>
          <c:dPt>
            <c:idx val="4"/>
            <c:bubble3D val="0"/>
            <c:spPr>
              <a:solidFill>
                <a:srgbClr val="00B050"/>
              </a:solidFill>
              <a:ln w="25400">
                <a:solidFill>
                  <a:schemeClr val="lt1"/>
                </a:solidFill>
              </a:ln>
              <a:effectLst/>
              <a:scene3d>
                <a:camera prst="orthographicFront"/>
                <a:lightRig rig="threePt" dir="t"/>
              </a:scene3d>
              <a:sp3d contourW="25400">
                <a:bevelT/>
                <a:contourClr>
                  <a:schemeClr val="lt1"/>
                </a:contourClr>
              </a:sp3d>
            </c:spPr>
          </c:dPt>
          <c:dPt>
            <c:idx val="5"/>
            <c:bubble3D val="0"/>
            <c:spPr>
              <a:solidFill>
                <a:srgbClr val="FFFF00"/>
              </a:solidFill>
              <a:ln w="25400">
                <a:solidFill>
                  <a:schemeClr val="lt1"/>
                </a:solidFill>
              </a:ln>
              <a:effectLst/>
              <a:scene3d>
                <a:camera prst="orthographicFront"/>
                <a:lightRig rig="threePt" dir="t"/>
              </a:scene3d>
              <a:sp3d contourW="25400">
                <a:bevelT/>
                <a:contourClr>
                  <a:schemeClr val="lt1"/>
                </a:contourClr>
              </a:sp3d>
            </c:spPr>
          </c:dPt>
          <c:dLbls>
            <c:dLbl>
              <c:idx val="0"/>
              <c:layout>
                <c:manualLayout>
                  <c:x val="9.2048216195197829E-3"/>
                  <c:y val="-1.16747402899008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16613201127354E-4"/>
                  <c:y val="1.8739551027128177E-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3982453582191118E-3"/>
                  <c:y val="-6.6989711986486303E-3"/>
                </c:manualLayout>
              </c:layout>
              <c:showLegendKey val="0"/>
              <c:showVal val="1"/>
              <c:showCatName val="0"/>
              <c:showSerName val="0"/>
              <c:showPercent val="0"/>
              <c:showBubbleSize val="0"/>
              <c:extLst>
                <c:ext xmlns:c15="http://schemas.microsoft.com/office/drawing/2012/chart" uri="{CE6537A1-D6FC-4f65-9D91-7224C49458BB}">
                  <c15:layout>
                    <c:manualLayout>
                      <c:w val="5.6180494799261203E-2"/>
                      <c:h val="5.6130142166265315E-2"/>
                    </c:manualLayout>
                  </c15:layout>
                </c:ext>
              </c:extLst>
            </c:dLbl>
            <c:dLbl>
              <c:idx val="3"/>
              <c:layout>
                <c:manualLayout>
                  <c:x val="-5.4594390978906547E-3"/>
                  <c:y val="-2.9313677329025022E-2"/>
                </c:manualLayout>
              </c:layout>
              <c:tx>
                <c:rich>
                  <a:bodyPr/>
                  <a:lstStyle/>
                  <a:p>
                    <a:r>
                      <a:rPr lang="en-US" dirty="0" smtClean="0"/>
                      <a:t>1775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92313113638573E-2"/>
                  <c:y val="-2.2746970550795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849</a:t>
                    </a:r>
                    <a:r>
                      <a:rPr lang="en-US" baseline="0" dirty="0" smtClean="0"/>
                      <a:t>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2014 წ.</c:v>
                </c:pt>
                <c:pt idx="1">
                  <c:v>2015 წ.</c:v>
                </c:pt>
                <c:pt idx="2">
                  <c:v>2016 წ.</c:v>
                </c:pt>
                <c:pt idx="3">
                  <c:v>2017 წ.</c:v>
                </c:pt>
                <c:pt idx="4">
                  <c:v>2018 წ.</c:v>
                </c:pt>
                <c:pt idx="5">
                  <c:v>2019 წ.</c:v>
                </c:pt>
              </c:strCache>
            </c:strRef>
          </c:cat>
          <c:val>
            <c:numRef>
              <c:f>Sheet1!$B$2:$B$7</c:f>
              <c:numCache>
                <c:formatCode>General</c:formatCode>
                <c:ptCount val="6"/>
                <c:pt idx="0">
                  <c:v>387</c:v>
                </c:pt>
                <c:pt idx="1">
                  <c:v>349</c:v>
                </c:pt>
                <c:pt idx="2">
                  <c:v>670</c:v>
                </c:pt>
                <c:pt idx="3">
                  <c:v>1775</c:v>
                </c:pt>
                <c:pt idx="4">
                  <c:v>1888</c:v>
                </c:pt>
                <c:pt idx="5">
                  <c:v>59</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6.9394016720132207E-2"/>
          <c:y val="0.93588915154005647"/>
          <c:w val="0.84577986779430359"/>
          <c:h val="6.41108484599435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ka-GE" sz="2400" b="1" dirty="0" smtClean="0">
                <a:solidFill>
                  <a:srgbClr val="2479B2"/>
                </a:solidFill>
              </a:rPr>
              <a:t>საშუამავლო მომსახურებით დასაქმებულთა რაოდენობა</a:t>
            </a:r>
            <a:endParaRPr lang="ka-GE" sz="2400" b="1" dirty="0">
              <a:solidFill>
                <a:srgbClr val="2479B2"/>
              </a:solidFill>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388888888888895E-2"/>
          <c:y val="0.22781504866259841"/>
          <c:w val="0.83796296296296291"/>
          <c:h val="0.64340307569573918"/>
        </c:manualLayout>
      </c:layout>
      <c:pie3DChart>
        <c:varyColors val="1"/>
        <c:ser>
          <c:idx val="0"/>
          <c:order val="0"/>
          <c:tx>
            <c:strRef>
              <c:f>Sheet1!$B$1</c:f>
              <c:strCache>
                <c:ptCount val="1"/>
                <c:pt idx="0">
                  <c:v>დასაქმებულთა რაოდენობა</c:v>
                </c:pt>
              </c:strCache>
            </c:strRef>
          </c:tx>
          <c:spPr>
            <a:solidFill>
              <a:srgbClr val="00B050"/>
            </a:solidFill>
            <a:scene3d>
              <a:camera prst="orthographicFront"/>
              <a:lightRig rig="threePt" dir="t"/>
            </a:scene3d>
            <a:sp3d>
              <a:bevelT/>
              <a:contourClr>
                <a:srgbClr val="000000"/>
              </a:contourClr>
            </a:sp3d>
          </c:spPr>
          <c:explosion val="2"/>
          <c:dPt>
            <c:idx val="0"/>
            <c:bubble3D val="0"/>
            <c:spPr>
              <a:solidFill>
                <a:srgbClr val="FFC000"/>
              </a:solidFill>
              <a:ln w="25400">
                <a:solidFill>
                  <a:schemeClr val="lt1"/>
                </a:solidFill>
              </a:ln>
              <a:effectLst/>
              <a:scene3d>
                <a:camera prst="orthographicFront"/>
                <a:lightRig rig="threePt" dir="t"/>
              </a:scene3d>
              <a:sp3d contourW="25400">
                <a:bevelT/>
                <a:contourClr>
                  <a:schemeClr val="lt1"/>
                </a:contourClr>
              </a:sp3d>
            </c:spPr>
          </c:dPt>
          <c:dPt>
            <c:idx val="1"/>
            <c:bubble3D val="0"/>
            <c:spPr>
              <a:solidFill>
                <a:srgbClr val="00B050"/>
              </a:solidFill>
              <a:ln w="25400">
                <a:solidFill>
                  <a:schemeClr val="lt1"/>
                </a:solidFill>
              </a:ln>
              <a:effectLst/>
              <a:scene3d>
                <a:camera prst="orthographicFront"/>
                <a:lightRig rig="threePt" dir="t"/>
              </a:scene3d>
              <a:sp3d contourW="25400">
                <a:bevelT/>
                <a:contourClr>
                  <a:schemeClr val="lt1"/>
                </a:contourClr>
              </a:sp3d>
            </c:spPr>
          </c:dPt>
          <c:dPt>
            <c:idx val="2"/>
            <c:bubble3D val="0"/>
            <c:spPr>
              <a:solidFill>
                <a:srgbClr val="2479B2"/>
              </a:solidFill>
              <a:ln w="25400">
                <a:solidFill>
                  <a:schemeClr val="lt1"/>
                </a:solidFill>
              </a:ln>
              <a:effectLst/>
              <a:scene3d>
                <a:camera prst="orthographicFront"/>
                <a:lightRig rig="threePt" dir="t"/>
              </a:scene3d>
              <a:sp3d contourW="25400">
                <a:bevelT/>
                <a:contourClr>
                  <a:schemeClr val="lt1"/>
                </a:contourClr>
              </a:sp3d>
            </c:spPr>
          </c:dPt>
          <c:dLbls>
            <c:dLbl>
              <c:idx val="0"/>
              <c:layout>
                <c:manualLayout>
                  <c:x val="-7.7704870224556393E-3"/>
                  <c:y val="0.25819152624273339"/>
                </c:manualLayout>
              </c:layout>
              <c:spPr>
                <a:noFill/>
                <a:ln>
                  <a:noFill/>
                </a:ln>
                <a:effectLst/>
              </c:spPr>
              <c:txPr>
                <a:bodyPr rot="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5449353553028166E-3"/>
                  <c:y val="-0.13810179056410063"/>
                </c:manualLayout>
              </c:layout>
              <c:spPr>
                <a:noFill/>
                <a:ln>
                  <a:noFill/>
                </a:ln>
                <a:effectLst/>
              </c:spPr>
              <c:txPr>
                <a:bodyPr rot="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274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2017 წ.</c:v>
                </c:pt>
                <c:pt idx="1">
                  <c:v>2018 წ.</c:v>
                </c:pt>
                <c:pt idx="2">
                  <c:v>2019 წ.</c:v>
                </c:pt>
              </c:strCache>
            </c:strRef>
          </c:cat>
          <c:val>
            <c:numRef>
              <c:f>Sheet1!$B$2:$B$4</c:f>
              <c:numCache>
                <c:formatCode>General</c:formatCode>
                <c:ptCount val="3"/>
                <c:pt idx="0">
                  <c:v>399</c:v>
                </c:pt>
                <c:pt idx="1">
                  <c:v>447</c:v>
                </c:pt>
                <c:pt idx="2">
                  <c:v>52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ka-GE"/>
              <a:t>პროფესიული მომზადება გადამზადების კურსი წარმატებით დაასრულა</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37806159675952"/>
          <c:w val="1"/>
          <c:h val="0.81728239951564996"/>
        </c:manualLayout>
      </c:layout>
      <c:pie3DChart>
        <c:varyColors val="1"/>
        <c:ser>
          <c:idx val="0"/>
          <c:order val="0"/>
          <c:tx>
            <c:strRef>
              <c:f>Sheet1!$B$1</c:f>
              <c:strCache>
                <c:ptCount val="1"/>
                <c:pt idx="0">
                  <c:v>დასაქმებულთა რაოდენობა</c:v>
                </c:pt>
              </c:strCache>
            </c:strRef>
          </c:tx>
          <c:dPt>
            <c:idx val="0"/>
            <c:bubble3D val="0"/>
            <c:spPr>
              <a:solidFill>
                <a:schemeClr val="accent2"/>
              </a:solidFill>
              <a:ln>
                <a:noFill/>
              </a:ln>
              <a:effectLst>
                <a:outerShdw blurRad="254000" sx="102000" sy="102000" algn="ctr" rotWithShape="0">
                  <a:prstClr val="black">
                    <a:alpha val="20000"/>
                  </a:prstClr>
                </a:outerShdw>
              </a:effectLst>
              <a:sp3d/>
            </c:spPr>
          </c:dPt>
          <c:dPt>
            <c:idx val="1"/>
            <c:bubble3D val="0"/>
            <c:spPr>
              <a:solidFill>
                <a:schemeClr val="accent4"/>
              </a:solidFill>
              <a:ln>
                <a:noFill/>
              </a:ln>
              <a:effectLst>
                <a:outerShdw blurRad="254000" sx="102000" sy="102000" algn="ctr" rotWithShape="0">
                  <a:prstClr val="black">
                    <a:alpha val="20000"/>
                  </a:prstClr>
                </a:outerShdw>
              </a:effectLst>
              <a:sp3d/>
            </c:spPr>
          </c:dPt>
          <c:dPt>
            <c:idx val="2"/>
            <c:bubble3D val="0"/>
            <c:spPr>
              <a:solidFill>
                <a:schemeClr val="accent6"/>
              </a:solidFill>
              <a:ln>
                <a:noFill/>
              </a:ln>
              <a:effectLst>
                <a:outerShdw blurRad="254000" sx="102000" sy="102000" algn="ctr" rotWithShape="0">
                  <a:prstClr val="black">
                    <a:alpha val="20000"/>
                  </a:prstClr>
                </a:outerShdw>
              </a:effectLst>
              <a:sp3d/>
            </c:spPr>
          </c:dPt>
          <c:dLbls>
            <c:dLbl>
              <c:idx val="0"/>
              <c:layout/>
              <c:tx>
                <c:rich>
                  <a:bodyPr/>
                  <a:lstStyle/>
                  <a:p>
                    <a:fld id="{04BCA756-B15F-43D5-B827-03308B4F5B7A}" type="VALUE">
                      <a:rPr lang="en-US" smtClean="0"/>
                      <a:pPr/>
                      <a:t>[VALUE]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0B4847FF-4B68-4249-8028-A1B0F0A3B6ED}" type="VALUE">
                      <a:rPr lang="en-US" smtClean="0"/>
                      <a:pPr/>
                      <a:t>[VALUE]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r>
                      <a:rPr lang="en-US" dirty="0" smtClean="0"/>
                      <a:t>1254</a:t>
                    </a:r>
                    <a:endParaRPr lang="en-US" dirty="0"/>
                  </a:p>
                </c:rich>
              </c:tx>
              <c:dLblPos val="ctr"/>
              <c:showLegendKey val="0"/>
              <c:showVal val="1"/>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Sheet1!$A$2:$A$4</c:f>
              <c:numCache>
                <c:formatCode>General</c:formatCode>
                <c:ptCount val="3"/>
                <c:pt idx="0">
                  <c:v>2017</c:v>
                </c:pt>
                <c:pt idx="1">
                  <c:v>2018</c:v>
                </c:pt>
                <c:pt idx="2">
                  <c:v>2019</c:v>
                </c:pt>
              </c:numCache>
            </c:numRef>
          </c:cat>
          <c:val>
            <c:numRef>
              <c:f>Sheet1!$B$2:$B$4</c:f>
              <c:numCache>
                <c:formatCode>General</c:formatCode>
                <c:ptCount val="3"/>
                <c:pt idx="0">
                  <c:v>2130</c:v>
                </c:pt>
                <c:pt idx="1">
                  <c:v>2574</c:v>
                </c:pt>
                <c:pt idx="2">
                  <c:v>1575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5252926437117382"/>
          <c:y val="0.66147651600342638"/>
          <c:w val="0.11662809312558321"/>
          <c:h val="0.283685122645938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ka-GE" sz="2400" b="1" dirty="0" smtClean="0">
                <a:solidFill>
                  <a:srgbClr val="2479B2"/>
                </a:solidFill>
              </a:rPr>
              <a:t>სტაჟირების</a:t>
            </a:r>
            <a:r>
              <a:rPr lang="ka-GE" sz="2400" b="1" baseline="0" dirty="0" smtClean="0">
                <a:solidFill>
                  <a:srgbClr val="2479B2"/>
                </a:solidFill>
              </a:rPr>
              <a:t> პროგრამაში ჩართული დამსაქმებლებისა და მოსარგებლეების რაოდენობა</a:t>
            </a:r>
            <a:endParaRPr lang="en-US" sz="2400" b="1" dirty="0">
              <a:solidFill>
                <a:srgbClr val="2479B2"/>
              </a:solidFill>
            </a:endParaRP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67570720326626E-2"/>
          <c:y val="0.20523960143030182"/>
          <c:w val="0.93723242927967343"/>
          <c:h val="0.50530635789448441"/>
        </c:manualLayout>
      </c:layout>
      <c:barChart>
        <c:barDir val="col"/>
        <c:grouping val="clustered"/>
        <c:varyColors val="0"/>
        <c:ser>
          <c:idx val="0"/>
          <c:order val="0"/>
          <c:tx>
            <c:strRef>
              <c:f>Sheet1!$B$1</c:f>
              <c:strCache>
                <c:ptCount val="1"/>
                <c:pt idx="0">
                  <c:v>ორგანიზაცია</c:v>
                </c:pt>
              </c:strCache>
            </c:strRef>
          </c:tx>
          <c:spPr>
            <a:solidFill>
              <a:srgbClr val="FF9900"/>
            </a:solidFill>
            <a:ln>
              <a:noFill/>
            </a:ln>
            <a:effectLst/>
            <a:scene3d>
              <a:camera prst="orthographicFront"/>
              <a:lightRig rig="threePt" dir="t"/>
            </a:scene3d>
            <a:sp3d>
              <a:bevelT w="190500" h="38100"/>
            </a:sp3d>
          </c:spPr>
          <c:invertIfNegative val="0"/>
          <c:dLbls>
            <c:dLbl>
              <c:idx val="0"/>
              <c:layout/>
              <c:tx>
                <c:rich>
                  <a:bodyPr/>
                  <a:lstStyle/>
                  <a:p>
                    <a:r>
                      <a:rPr lang="en-US" dirty="0" smtClean="0"/>
                      <a:t>44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21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numCache>
            </c:numRef>
          </c:cat>
          <c:val>
            <c:numRef>
              <c:f>Sheet1!$B$2:$B$4</c:f>
              <c:numCache>
                <c:formatCode>General</c:formatCode>
                <c:ptCount val="3"/>
                <c:pt idx="0">
                  <c:v>26</c:v>
                </c:pt>
                <c:pt idx="1">
                  <c:v>44</c:v>
                </c:pt>
              </c:numCache>
            </c:numRef>
          </c:val>
        </c:ser>
        <c:ser>
          <c:idx val="1"/>
          <c:order val="1"/>
          <c:tx>
            <c:strRef>
              <c:f>Sheet1!$C$1</c:f>
              <c:strCache>
                <c:ptCount val="1"/>
                <c:pt idx="0">
                  <c:v>სტაჟიორი</c:v>
                </c:pt>
              </c:strCache>
            </c:strRef>
          </c:tx>
          <c:spPr>
            <a:solidFill>
              <a:srgbClr val="2479B2"/>
            </a:solidFill>
            <a:ln>
              <a:noFill/>
            </a:ln>
            <a:effectLst/>
            <a:scene3d>
              <a:camera prst="orthographicFront"/>
              <a:lightRig rig="threePt" dir="t"/>
            </a:scene3d>
            <a:sp3d>
              <a:bevelT w="190500" h="38100"/>
            </a:sp3d>
          </c:spPr>
          <c:invertIfNegative val="0"/>
          <c:dLbls>
            <c:dLbl>
              <c:idx val="0"/>
              <c:layout/>
              <c:tx>
                <c:rich>
                  <a:bodyPr/>
                  <a:lstStyle/>
                  <a:p>
                    <a:r>
                      <a:rPr lang="en-US" smtClean="0"/>
                      <a:t>188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432098765432098E-3"/>
                  <c:y val="1.6030387050224183E-2"/>
                </c:manualLayout>
              </c:layout>
              <c:tx>
                <c:rich>
                  <a:bodyPr/>
                  <a:lstStyle/>
                  <a:p>
                    <a:r>
                      <a:rPr lang="en-US" dirty="0" smtClean="0"/>
                      <a:t>89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numCache>
            </c:numRef>
          </c:cat>
          <c:val>
            <c:numRef>
              <c:f>Sheet1!$C$2:$C$4</c:f>
              <c:numCache>
                <c:formatCode>General</c:formatCode>
                <c:ptCount val="3"/>
                <c:pt idx="0">
                  <c:v>129</c:v>
                </c:pt>
                <c:pt idx="1">
                  <c:v>188</c:v>
                </c:pt>
              </c:numCache>
            </c:numRef>
          </c:val>
        </c:ser>
        <c:ser>
          <c:idx val="2"/>
          <c:order val="2"/>
          <c:tx>
            <c:strRef>
              <c:f>Sheet1!$D$1</c:f>
              <c:strCache>
                <c:ptCount val="1"/>
                <c:pt idx="0">
                  <c:v>დასაქმდა</c:v>
                </c:pt>
              </c:strCache>
            </c:strRef>
          </c:tx>
          <c:spPr>
            <a:solidFill>
              <a:srgbClr val="00AC4E"/>
            </a:solidFill>
            <a:ln>
              <a:noFill/>
            </a:ln>
            <a:effectLst/>
            <a:scene3d>
              <a:camera prst="orthographicFront"/>
              <a:lightRig rig="threePt" dir="t"/>
            </a:scene3d>
            <a:sp3d>
              <a:bevelT w="190500" h="38100"/>
            </a:sp3d>
          </c:spPr>
          <c:invertIfNegative val="0"/>
          <c:dLbls>
            <c:dLbl>
              <c:idx val="0"/>
              <c:layout/>
              <c:tx>
                <c:rich>
                  <a:bodyPr/>
                  <a:lstStyle/>
                  <a:p>
                    <a:r>
                      <a:rPr lang="en-US" smtClean="0"/>
                      <a:t>79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numCache>
            </c:numRef>
          </c:cat>
          <c:val>
            <c:numRef>
              <c:f>Sheet1!$D$2:$D$4</c:f>
              <c:numCache>
                <c:formatCode>General</c:formatCode>
                <c:ptCount val="3"/>
                <c:pt idx="0">
                  <c:v>42</c:v>
                </c:pt>
                <c:pt idx="1">
                  <c:v>79</c:v>
                </c:pt>
              </c:numCache>
            </c:numRef>
          </c:val>
        </c:ser>
        <c:dLbls>
          <c:showLegendKey val="0"/>
          <c:showVal val="0"/>
          <c:showCatName val="0"/>
          <c:showSerName val="0"/>
          <c:showPercent val="0"/>
          <c:showBubbleSize val="0"/>
        </c:dLbls>
        <c:gapWidth val="219"/>
        <c:overlap val="-21"/>
        <c:axId val="158105200"/>
        <c:axId val="210060128"/>
      </c:barChart>
      <c:catAx>
        <c:axId val="1581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crossAx val="210060128"/>
        <c:crosses val="autoZero"/>
        <c:auto val="1"/>
        <c:lblAlgn val="ctr"/>
        <c:lblOffset val="100"/>
        <c:noMultiLvlLbl val="0"/>
      </c:catAx>
      <c:valAx>
        <c:axId val="21006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8105200"/>
        <c:crosses val="autoZero"/>
        <c:crossBetween val="between"/>
      </c:valAx>
      <c:spPr>
        <a:solidFill>
          <a:schemeClr val="bg1">
            <a:alpha val="99000"/>
          </a:schemeClr>
        </a:solidFill>
        <a:ln>
          <a:noFill/>
        </a:ln>
        <a:effectLst>
          <a:glow rad="12700">
            <a:schemeClr val="accent1">
              <a:alpha val="40000"/>
            </a:schemeClr>
          </a:glow>
        </a:effectLst>
      </c:spPr>
    </c:plotArea>
    <c:legend>
      <c:legendPos val="b"/>
      <c:layout>
        <c:manualLayout>
          <c:xMode val="edge"/>
          <c:yMode val="edge"/>
          <c:x val="0.20034691844075048"/>
          <c:y val="0.94370813477263815"/>
          <c:w val="0.5946765334888694"/>
          <c:h val="5.006646149522433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effectLst/>
                <a:latin typeface="+mn-lt"/>
                <a:ea typeface="+mn-ea"/>
                <a:cs typeface="+mn-cs"/>
              </a:defRPr>
            </a:pPr>
            <a:r>
              <a:rPr lang="ka-GE" sz="2200" b="1" dirty="0" smtClean="0">
                <a:solidFill>
                  <a:srgbClr val="2479B2"/>
                </a:solidFill>
                <a:effectLst/>
              </a:rPr>
              <a:t>სუბსიდირების პროგრამაში ჩართული დამსაქმებლებისა და მოსარგებლეების</a:t>
            </a:r>
            <a:r>
              <a:rPr lang="ka-GE" sz="2200" b="1" baseline="0" dirty="0" smtClean="0">
                <a:solidFill>
                  <a:srgbClr val="2479B2"/>
                </a:solidFill>
                <a:effectLst/>
              </a:rPr>
              <a:t> რაოდენობა</a:t>
            </a:r>
            <a:endParaRPr lang="en-US" sz="2200" b="1" dirty="0">
              <a:solidFill>
                <a:srgbClr val="2479B2"/>
              </a:solidFill>
              <a:effectLst/>
            </a:endParaRPr>
          </a:p>
        </c:rich>
      </c:tx>
      <c:layout>
        <c:manualLayout>
          <c:xMode val="edge"/>
          <c:yMode val="edge"/>
          <c:x val="0.10385024788568097"/>
          <c:y val="3.5230820620294159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5.1890492855059776E-2"/>
          <c:y val="0.30449432023363632"/>
          <c:w val="0.93713971517449213"/>
          <c:h val="0.48206043024028267"/>
        </c:manualLayout>
      </c:layout>
      <c:barChart>
        <c:barDir val="col"/>
        <c:grouping val="clustered"/>
        <c:varyColors val="0"/>
        <c:ser>
          <c:idx val="0"/>
          <c:order val="0"/>
          <c:tx>
            <c:strRef>
              <c:f>Sheet1!$B$1</c:f>
              <c:strCache>
                <c:ptCount val="1"/>
                <c:pt idx="0">
                  <c:v>დამსაქმებელი</c:v>
                </c:pt>
              </c:strCache>
            </c:strRef>
          </c:tx>
          <c:spPr>
            <a:solidFill>
              <a:srgbClr val="0070C0"/>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2018 წ.</c:v>
                </c:pt>
              </c:strCache>
            </c:strRef>
          </c:cat>
          <c:val>
            <c:numRef>
              <c:f>Sheet1!$B$2</c:f>
              <c:numCache>
                <c:formatCode>General</c:formatCode>
                <c:ptCount val="1"/>
                <c:pt idx="0">
                  <c:v>14</c:v>
                </c:pt>
              </c:numCache>
            </c:numRef>
          </c:val>
        </c:ser>
        <c:ser>
          <c:idx val="1"/>
          <c:order val="1"/>
          <c:tx>
            <c:strRef>
              <c:f>Sheet1!$C$1</c:f>
              <c:strCache>
                <c:ptCount val="1"/>
                <c:pt idx="0">
                  <c:v>მოსარგებლე</c:v>
                </c:pt>
              </c:strCache>
            </c:strRef>
          </c:tx>
          <c:spPr>
            <a:solidFill>
              <a:srgbClr val="00B050"/>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2018 წ.</c:v>
                </c:pt>
              </c:strCache>
            </c:strRef>
          </c:cat>
          <c:val>
            <c:numRef>
              <c:f>Sheet1!$C$2</c:f>
              <c:numCache>
                <c:formatCode>General</c:formatCode>
                <c:ptCount val="1"/>
                <c:pt idx="0">
                  <c:v>26</c:v>
                </c:pt>
              </c:numCache>
            </c:numRef>
          </c:val>
        </c:ser>
        <c:ser>
          <c:idx val="2"/>
          <c:order val="2"/>
          <c:tx>
            <c:strRef>
              <c:f>Sheet1!$D$1</c:f>
              <c:strCache>
                <c:ptCount val="1"/>
                <c:pt idx="0">
                  <c:v>შშმ პირი</c:v>
                </c:pt>
              </c:strCache>
            </c:strRef>
          </c:tx>
          <c:spPr>
            <a:solidFill>
              <a:schemeClr val="accent3"/>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2018 წ.</c:v>
                </c:pt>
              </c:strCache>
            </c:strRef>
          </c:cat>
          <c:val>
            <c:numRef>
              <c:f>Sheet1!$D$2</c:f>
              <c:numCache>
                <c:formatCode>General</c:formatCode>
                <c:ptCount val="1"/>
                <c:pt idx="0">
                  <c:v>22</c:v>
                </c:pt>
              </c:numCache>
            </c:numRef>
          </c:val>
        </c:ser>
        <c:dLbls>
          <c:showLegendKey val="0"/>
          <c:showVal val="0"/>
          <c:showCatName val="0"/>
          <c:showSerName val="0"/>
          <c:showPercent val="0"/>
          <c:showBubbleSize val="0"/>
        </c:dLbls>
        <c:gapWidth val="219"/>
        <c:overlap val="-27"/>
        <c:axId val="210943856"/>
        <c:axId val="210944976"/>
      </c:barChart>
      <c:catAx>
        <c:axId val="21094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crossAx val="210944976"/>
        <c:crosses val="autoZero"/>
        <c:auto val="1"/>
        <c:lblAlgn val="ctr"/>
        <c:lblOffset val="100"/>
        <c:noMultiLvlLbl val="0"/>
      </c:catAx>
      <c:valAx>
        <c:axId val="21094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10943856"/>
        <c:crosses val="autoZero"/>
        <c:crossBetween val="between"/>
      </c:valAx>
      <c:spPr>
        <a:noFill/>
        <a:ln>
          <a:noFill/>
        </a:ln>
        <a:effectLst/>
      </c:spPr>
    </c:plotArea>
    <c:legend>
      <c:legendPos val="b"/>
      <c:layout>
        <c:manualLayout>
          <c:xMode val="edge"/>
          <c:yMode val="edge"/>
          <c:x val="0.18245455429182464"/>
          <c:y val="0.92850330042131757"/>
          <c:w val="0.65627308739185375"/>
          <c:h val="5.751990361865728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68E16-6CA2-314C-A0C1-70C58C661BAF}" type="doc">
      <dgm:prSet loTypeId="urn:microsoft.com/office/officeart/2005/8/layout/cycle2" loCatId="" qsTypeId="urn:microsoft.com/office/officeart/2005/8/quickstyle/3D1" qsCatId="3D" csTypeId="urn:microsoft.com/office/officeart/2005/8/colors/accent1_2" csCatId="accent1" phldr="1"/>
      <dgm:spPr/>
      <dgm:t>
        <a:bodyPr/>
        <a:lstStyle/>
        <a:p>
          <a:endParaRPr lang="en-US"/>
        </a:p>
      </dgm:t>
    </dgm:pt>
    <dgm:pt modelId="{1AFC1095-79AC-644D-8D69-E3B4C7E38239}">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rgbClr val="FFFFFF"/>
              </a:solidFill>
            </a:rPr>
            <a:t>მაძიებლის ჩართულობა </a:t>
          </a:r>
          <a:endParaRPr lang="en-US" sz="1200" b="1" dirty="0">
            <a:solidFill>
              <a:srgbClr val="FFFFFF"/>
            </a:solidFill>
          </a:endParaRPr>
        </a:p>
      </dgm:t>
    </dgm:pt>
    <dgm:pt modelId="{3D540C38-A531-6046-AA2E-DCD27778E617}" type="parTrans" cxnId="{DDD4FAFE-CB5E-8249-8016-95AD6ACEE1BE}">
      <dgm:prSet/>
      <dgm:spPr/>
      <dgm:t>
        <a:bodyPr/>
        <a:lstStyle/>
        <a:p>
          <a:endParaRPr lang="en-US"/>
        </a:p>
      </dgm:t>
    </dgm:pt>
    <dgm:pt modelId="{72F38DEB-46B5-C844-8A14-F12A031F2E17}" type="sibTrans" cxnId="{DDD4FAFE-CB5E-8249-8016-95AD6ACEE1BE}">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2C279B6F-D8E2-1340-9B86-E8BA82320ECA}">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chemeClr val="bg1"/>
              </a:solidFill>
            </a:rPr>
            <a:t>პროფესიული პროფილი</a:t>
          </a:r>
          <a:endParaRPr lang="en-US" sz="1200" b="1" dirty="0">
            <a:solidFill>
              <a:schemeClr val="bg1"/>
            </a:solidFill>
          </a:endParaRPr>
        </a:p>
      </dgm:t>
    </dgm:pt>
    <dgm:pt modelId="{AF9403BF-7E3B-E446-9D14-5EA5A114D609}" type="parTrans" cxnId="{64FFCEFC-8F06-B945-A893-9E93AB5DCC82}">
      <dgm:prSet/>
      <dgm:spPr/>
      <dgm:t>
        <a:bodyPr/>
        <a:lstStyle/>
        <a:p>
          <a:endParaRPr lang="en-US"/>
        </a:p>
      </dgm:t>
    </dgm:pt>
    <dgm:pt modelId="{5B33E904-776A-C544-A707-79DB5F04E9D6}" type="sibTrans" cxnId="{64FFCEFC-8F06-B945-A893-9E93AB5DCC82}">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BF7DAFF8-73C1-7B42-B9B2-D878EC53A923}">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chemeClr val="bg1"/>
              </a:solidFill>
            </a:rPr>
            <a:t>სამუშაოს ძიება</a:t>
          </a:r>
          <a:endParaRPr lang="en-US" sz="1200" b="1" dirty="0">
            <a:solidFill>
              <a:schemeClr val="bg1"/>
            </a:solidFill>
          </a:endParaRPr>
        </a:p>
      </dgm:t>
    </dgm:pt>
    <dgm:pt modelId="{DF04FB4A-3447-5A48-AC07-BCDCC879D837}" type="parTrans" cxnId="{0F9C9FBB-A0F3-E94E-B985-F8478A1840FF}">
      <dgm:prSet/>
      <dgm:spPr/>
      <dgm:t>
        <a:bodyPr/>
        <a:lstStyle/>
        <a:p>
          <a:endParaRPr lang="en-US"/>
        </a:p>
      </dgm:t>
    </dgm:pt>
    <dgm:pt modelId="{C37E3854-A6ED-5341-90AE-DF836F973A7D}" type="sibTrans" cxnId="{0F9C9FBB-A0F3-E94E-B985-F8478A1840FF}">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6AC4730D-2CCB-9848-B1AF-8E372FFBEDE1}">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chemeClr val="bg1"/>
              </a:solidFill>
            </a:rPr>
            <a:t>დამსაქმებლის ჩართულობა</a:t>
          </a:r>
          <a:endParaRPr lang="en-US" sz="1200" b="1" dirty="0">
            <a:solidFill>
              <a:schemeClr val="bg1"/>
            </a:solidFill>
          </a:endParaRPr>
        </a:p>
      </dgm:t>
    </dgm:pt>
    <dgm:pt modelId="{0F9516B8-FDE9-5943-B61E-B09AEB50B1D4}" type="parTrans" cxnId="{F7880C00-A9FA-F24E-8B47-5174BBFE4666}">
      <dgm:prSet/>
      <dgm:spPr/>
      <dgm:t>
        <a:bodyPr/>
        <a:lstStyle/>
        <a:p>
          <a:endParaRPr lang="en-US"/>
        </a:p>
      </dgm:t>
    </dgm:pt>
    <dgm:pt modelId="{FA54BE3B-1691-9F47-BD79-06F270F38DDD}" type="sibTrans" cxnId="{F7880C00-A9FA-F24E-8B47-5174BBFE4666}">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EA4A1E02-2FD6-F948-A07C-362DC3ECBC38}">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chemeClr val="bg1"/>
              </a:solidFill>
            </a:rPr>
            <a:t>მხარდაჭერა ადგილზე და მის მიღმა</a:t>
          </a:r>
          <a:endParaRPr lang="en-US" sz="1200" b="1" dirty="0">
            <a:solidFill>
              <a:schemeClr val="bg1"/>
            </a:solidFill>
          </a:endParaRPr>
        </a:p>
      </dgm:t>
    </dgm:pt>
    <dgm:pt modelId="{D1585264-0689-0A40-9DC7-21724649382B}" type="parTrans" cxnId="{3D6E6638-8F42-5546-8CBD-02F7BABB8C80}">
      <dgm:prSet/>
      <dgm:spPr/>
      <dgm:t>
        <a:bodyPr/>
        <a:lstStyle/>
        <a:p>
          <a:endParaRPr lang="en-US"/>
        </a:p>
      </dgm:t>
    </dgm:pt>
    <dgm:pt modelId="{FCAE6E10-40C6-1647-8431-9E7D2ED5A81C}" type="sibTrans" cxnId="{3D6E6638-8F42-5546-8CBD-02F7BABB8C80}">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656E8720-E56F-5343-BA7C-B23B4ABFE47D}" type="pres">
      <dgm:prSet presAssocID="{ED868E16-6CA2-314C-A0C1-70C58C661BAF}" presName="cycle" presStyleCnt="0">
        <dgm:presLayoutVars>
          <dgm:dir/>
          <dgm:resizeHandles val="exact"/>
        </dgm:presLayoutVars>
      </dgm:prSet>
      <dgm:spPr/>
      <dgm:t>
        <a:bodyPr/>
        <a:lstStyle/>
        <a:p>
          <a:endParaRPr lang="en-US"/>
        </a:p>
      </dgm:t>
    </dgm:pt>
    <dgm:pt modelId="{75DCF514-55C9-0144-A49C-4AD576DE96BF}" type="pres">
      <dgm:prSet presAssocID="{1AFC1095-79AC-644D-8D69-E3B4C7E38239}" presName="node" presStyleLbl="node1" presStyleIdx="0" presStyleCnt="5" custScaleX="114262" custScaleY="103119">
        <dgm:presLayoutVars>
          <dgm:bulletEnabled val="1"/>
        </dgm:presLayoutVars>
      </dgm:prSet>
      <dgm:spPr/>
      <dgm:t>
        <a:bodyPr/>
        <a:lstStyle/>
        <a:p>
          <a:endParaRPr lang="en-US"/>
        </a:p>
      </dgm:t>
    </dgm:pt>
    <dgm:pt modelId="{175A5DF5-2A0A-8943-93D7-83D3C9C54904}" type="pres">
      <dgm:prSet presAssocID="{72F38DEB-46B5-C844-8A14-F12A031F2E17}" presName="sibTrans" presStyleLbl="sibTrans2D1" presStyleIdx="0" presStyleCnt="5" custScaleX="140799" custScaleY="86873" custLinFactNeighborX="27781" custLinFactNeighborY="-18505"/>
      <dgm:spPr/>
      <dgm:t>
        <a:bodyPr/>
        <a:lstStyle/>
        <a:p>
          <a:endParaRPr lang="en-US"/>
        </a:p>
      </dgm:t>
    </dgm:pt>
    <dgm:pt modelId="{CD0E009F-C654-0D40-8F00-187926C99FBE}" type="pres">
      <dgm:prSet presAssocID="{72F38DEB-46B5-C844-8A14-F12A031F2E17}" presName="connectorText" presStyleLbl="sibTrans2D1" presStyleIdx="0" presStyleCnt="5"/>
      <dgm:spPr/>
      <dgm:t>
        <a:bodyPr/>
        <a:lstStyle/>
        <a:p>
          <a:endParaRPr lang="en-US"/>
        </a:p>
      </dgm:t>
    </dgm:pt>
    <dgm:pt modelId="{A680916A-0A3A-7149-AB72-4986B3FDF955}" type="pres">
      <dgm:prSet presAssocID="{2C279B6F-D8E2-1340-9B86-E8BA82320ECA}" presName="node" presStyleLbl="node1" presStyleIdx="1" presStyleCnt="5" custScaleX="109597" custScaleY="103119" custRadScaleRad="99146" custRadScaleInc="4407">
        <dgm:presLayoutVars>
          <dgm:bulletEnabled val="1"/>
        </dgm:presLayoutVars>
      </dgm:prSet>
      <dgm:spPr/>
      <dgm:t>
        <a:bodyPr/>
        <a:lstStyle/>
        <a:p>
          <a:endParaRPr lang="en-US"/>
        </a:p>
      </dgm:t>
    </dgm:pt>
    <dgm:pt modelId="{CA2C491E-294E-544A-B9BF-221C05869CE3}" type="pres">
      <dgm:prSet presAssocID="{5B33E904-776A-C544-A707-79DB5F04E9D6}" presName="sibTrans" presStyleLbl="sibTrans2D1" presStyleIdx="1" presStyleCnt="5" custScaleX="139632" custScaleY="91412" custLinFactNeighborX="56048" custLinFactNeighborY="18516"/>
      <dgm:spPr/>
      <dgm:t>
        <a:bodyPr/>
        <a:lstStyle/>
        <a:p>
          <a:endParaRPr lang="en-US"/>
        </a:p>
      </dgm:t>
    </dgm:pt>
    <dgm:pt modelId="{BBD568DD-E9F9-AC47-A892-12D205BBF7DF}" type="pres">
      <dgm:prSet presAssocID="{5B33E904-776A-C544-A707-79DB5F04E9D6}" presName="connectorText" presStyleLbl="sibTrans2D1" presStyleIdx="1" presStyleCnt="5"/>
      <dgm:spPr/>
      <dgm:t>
        <a:bodyPr/>
        <a:lstStyle/>
        <a:p>
          <a:endParaRPr lang="en-US"/>
        </a:p>
      </dgm:t>
    </dgm:pt>
    <dgm:pt modelId="{18C0E735-8FD0-7944-AFA2-7B10572012F6}" type="pres">
      <dgm:prSet presAssocID="{BF7DAFF8-73C1-7B42-B9B2-D878EC53A923}" presName="node" presStyleLbl="node1" presStyleIdx="2" presStyleCnt="5" custScaleX="111146" custScaleY="103119">
        <dgm:presLayoutVars>
          <dgm:bulletEnabled val="1"/>
        </dgm:presLayoutVars>
      </dgm:prSet>
      <dgm:spPr/>
      <dgm:t>
        <a:bodyPr/>
        <a:lstStyle/>
        <a:p>
          <a:endParaRPr lang="en-US"/>
        </a:p>
      </dgm:t>
    </dgm:pt>
    <dgm:pt modelId="{31DED4D4-63B0-2144-926B-DFBB7FA8E4F7}" type="pres">
      <dgm:prSet presAssocID="{C37E3854-A6ED-5341-90AE-DF836F973A7D}" presName="sibTrans" presStyleLbl="sibTrans2D1" presStyleIdx="2" presStyleCnt="5" custScaleX="180155" custScaleY="83943" custLinFactNeighborX="-16985" custLinFactNeighborY="61042"/>
      <dgm:spPr/>
      <dgm:t>
        <a:bodyPr/>
        <a:lstStyle/>
        <a:p>
          <a:endParaRPr lang="en-US"/>
        </a:p>
      </dgm:t>
    </dgm:pt>
    <dgm:pt modelId="{1A0B60FC-18A5-D246-AD74-9E787DAB9798}" type="pres">
      <dgm:prSet presAssocID="{C37E3854-A6ED-5341-90AE-DF836F973A7D}" presName="connectorText" presStyleLbl="sibTrans2D1" presStyleIdx="2" presStyleCnt="5"/>
      <dgm:spPr/>
      <dgm:t>
        <a:bodyPr/>
        <a:lstStyle/>
        <a:p>
          <a:endParaRPr lang="en-US"/>
        </a:p>
      </dgm:t>
    </dgm:pt>
    <dgm:pt modelId="{5345EDB5-867D-FC41-B5AB-BA4EEDDF487A}" type="pres">
      <dgm:prSet presAssocID="{6AC4730D-2CCB-9848-B1AF-8E372FFBEDE1}" presName="node" presStyleLbl="node1" presStyleIdx="3" presStyleCnt="5" custScaleX="118445" custScaleY="101942">
        <dgm:presLayoutVars>
          <dgm:bulletEnabled val="1"/>
        </dgm:presLayoutVars>
      </dgm:prSet>
      <dgm:spPr/>
      <dgm:t>
        <a:bodyPr/>
        <a:lstStyle/>
        <a:p>
          <a:endParaRPr lang="en-US"/>
        </a:p>
      </dgm:t>
    </dgm:pt>
    <dgm:pt modelId="{BADB16CB-00A8-7543-92D5-2F6D83358B26}" type="pres">
      <dgm:prSet presAssocID="{FA54BE3B-1691-9F47-BD79-06F270F38DDD}" presName="sibTrans" presStyleLbl="sibTrans2D1" presStyleIdx="3" presStyleCnt="5" custAng="21196810" custScaleX="137172" custScaleY="83544" custLinFactNeighborX="-64661" custLinFactNeighborY="9972" custRadScaleRad="200017" custRadScaleInc="-2147483648"/>
      <dgm:spPr/>
      <dgm:t>
        <a:bodyPr/>
        <a:lstStyle/>
        <a:p>
          <a:endParaRPr lang="en-US"/>
        </a:p>
      </dgm:t>
    </dgm:pt>
    <dgm:pt modelId="{3610B4E7-F321-304E-A510-4AD1576B923A}" type="pres">
      <dgm:prSet presAssocID="{FA54BE3B-1691-9F47-BD79-06F270F38DDD}" presName="connectorText" presStyleLbl="sibTrans2D1" presStyleIdx="3" presStyleCnt="5"/>
      <dgm:spPr/>
      <dgm:t>
        <a:bodyPr/>
        <a:lstStyle/>
        <a:p>
          <a:endParaRPr lang="en-US"/>
        </a:p>
      </dgm:t>
    </dgm:pt>
    <dgm:pt modelId="{AE93754A-E44A-E947-A489-3A71D79144D3}" type="pres">
      <dgm:prSet presAssocID="{EA4A1E02-2FD6-F948-A07C-362DC3ECBC38}" presName="node" presStyleLbl="node1" presStyleIdx="4" presStyleCnt="5" custScaleX="116307" custScaleY="103119">
        <dgm:presLayoutVars>
          <dgm:bulletEnabled val="1"/>
        </dgm:presLayoutVars>
      </dgm:prSet>
      <dgm:spPr/>
      <dgm:t>
        <a:bodyPr/>
        <a:lstStyle/>
        <a:p>
          <a:endParaRPr lang="en-US"/>
        </a:p>
      </dgm:t>
    </dgm:pt>
    <dgm:pt modelId="{7828E5DC-0498-3F4E-8200-26808598AFF6}" type="pres">
      <dgm:prSet presAssocID="{FCAE6E10-40C6-1647-8431-9E7D2ED5A81C}" presName="sibTrans" presStyleLbl="sibTrans2D1" presStyleIdx="4" presStyleCnt="5" custScaleX="149298" custScaleY="91019" custLinFactNeighborX="-25073" custLinFactNeighborY="-22580"/>
      <dgm:spPr/>
      <dgm:t>
        <a:bodyPr/>
        <a:lstStyle/>
        <a:p>
          <a:endParaRPr lang="en-US"/>
        </a:p>
      </dgm:t>
    </dgm:pt>
    <dgm:pt modelId="{E019466F-C198-534B-82CA-7D503DA00E6A}" type="pres">
      <dgm:prSet presAssocID="{FCAE6E10-40C6-1647-8431-9E7D2ED5A81C}" presName="connectorText" presStyleLbl="sibTrans2D1" presStyleIdx="4" presStyleCnt="5"/>
      <dgm:spPr/>
      <dgm:t>
        <a:bodyPr/>
        <a:lstStyle/>
        <a:p>
          <a:endParaRPr lang="en-US"/>
        </a:p>
      </dgm:t>
    </dgm:pt>
  </dgm:ptLst>
  <dgm:cxnLst>
    <dgm:cxn modelId="{E0437BDF-0939-44C8-9535-2EFD6064F9A7}" type="presOf" srcId="{1AFC1095-79AC-644D-8D69-E3B4C7E38239}" destId="{75DCF514-55C9-0144-A49C-4AD576DE96BF}" srcOrd="0" destOrd="0" presId="urn:microsoft.com/office/officeart/2005/8/layout/cycle2"/>
    <dgm:cxn modelId="{54736C2B-3937-4239-85E7-A42DAA248A07}" type="presOf" srcId="{5B33E904-776A-C544-A707-79DB5F04E9D6}" destId="{BBD568DD-E9F9-AC47-A892-12D205BBF7DF}" srcOrd="1" destOrd="0" presId="urn:microsoft.com/office/officeart/2005/8/layout/cycle2"/>
    <dgm:cxn modelId="{83625FCE-6072-420D-B8F6-3C217396394A}" type="presOf" srcId="{FA54BE3B-1691-9F47-BD79-06F270F38DDD}" destId="{BADB16CB-00A8-7543-92D5-2F6D83358B26}" srcOrd="0" destOrd="0" presId="urn:microsoft.com/office/officeart/2005/8/layout/cycle2"/>
    <dgm:cxn modelId="{CD31F687-B1B8-4934-83A9-8D0C5FC72349}" type="presOf" srcId="{FA54BE3B-1691-9F47-BD79-06F270F38DDD}" destId="{3610B4E7-F321-304E-A510-4AD1576B923A}" srcOrd="1" destOrd="0" presId="urn:microsoft.com/office/officeart/2005/8/layout/cycle2"/>
    <dgm:cxn modelId="{F7880C00-A9FA-F24E-8B47-5174BBFE4666}" srcId="{ED868E16-6CA2-314C-A0C1-70C58C661BAF}" destId="{6AC4730D-2CCB-9848-B1AF-8E372FFBEDE1}" srcOrd="3" destOrd="0" parTransId="{0F9516B8-FDE9-5943-B61E-B09AEB50B1D4}" sibTransId="{FA54BE3B-1691-9F47-BD79-06F270F38DDD}"/>
    <dgm:cxn modelId="{13DD3749-8EBE-4533-9D6E-0B6063ABA628}" type="presOf" srcId="{FCAE6E10-40C6-1647-8431-9E7D2ED5A81C}" destId="{E019466F-C198-534B-82CA-7D503DA00E6A}" srcOrd="1" destOrd="0" presId="urn:microsoft.com/office/officeart/2005/8/layout/cycle2"/>
    <dgm:cxn modelId="{33F91C29-C26E-4F10-B5DC-944E15DBB609}" type="presOf" srcId="{72F38DEB-46B5-C844-8A14-F12A031F2E17}" destId="{175A5DF5-2A0A-8943-93D7-83D3C9C54904}" srcOrd="0" destOrd="0" presId="urn:microsoft.com/office/officeart/2005/8/layout/cycle2"/>
    <dgm:cxn modelId="{DE0E5FF9-AA22-4802-BECE-C7E23E48C53B}" type="presOf" srcId="{FCAE6E10-40C6-1647-8431-9E7D2ED5A81C}" destId="{7828E5DC-0498-3F4E-8200-26808598AFF6}" srcOrd="0" destOrd="0" presId="urn:microsoft.com/office/officeart/2005/8/layout/cycle2"/>
    <dgm:cxn modelId="{64FFCEFC-8F06-B945-A893-9E93AB5DCC82}" srcId="{ED868E16-6CA2-314C-A0C1-70C58C661BAF}" destId="{2C279B6F-D8E2-1340-9B86-E8BA82320ECA}" srcOrd="1" destOrd="0" parTransId="{AF9403BF-7E3B-E446-9D14-5EA5A114D609}" sibTransId="{5B33E904-776A-C544-A707-79DB5F04E9D6}"/>
    <dgm:cxn modelId="{3D6E6638-8F42-5546-8CBD-02F7BABB8C80}" srcId="{ED868E16-6CA2-314C-A0C1-70C58C661BAF}" destId="{EA4A1E02-2FD6-F948-A07C-362DC3ECBC38}" srcOrd="4" destOrd="0" parTransId="{D1585264-0689-0A40-9DC7-21724649382B}" sibTransId="{FCAE6E10-40C6-1647-8431-9E7D2ED5A81C}"/>
    <dgm:cxn modelId="{937F18B3-AC8D-4171-B00A-26C36D6160EC}" type="presOf" srcId="{EA4A1E02-2FD6-F948-A07C-362DC3ECBC38}" destId="{AE93754A-E44A-E947-A489-3A71D79144D3}" srcOrd="0" destOrd="0" presId="urn:microsoft.com/office/officeart/2005/8/layout/cycle2"/>
    <dgm:cxn modelId="{D8651C71-1582-410C-990C-E0CB54909759}" type="presOf" srcId="{6AC4730D-2CCB-9848-B1AF-8E372FFBEDE1}" destId="{5345EDB5-867D-FC41-B5AB-BA4EEDDF487A}" srcOrd="0" destOrd="0" presId="urn:microsoft.com/office/officeart/2005/8/layout/cycle2"/>
    <dgm:cxn modelId="{432596F0-DF7C-47D0-A4A6-AF3147FD6019}" type="presOf" srcId="{C37E3854-A6ED-5341-90AE-DF836F973A7D}" destId="{1A0B60FC-18A5-D246-AD74-9E787DAB9798}" srcOrd="1" destOrd="0" presId="urn:microsoft.com/office/officeart/2005/8/layout/cycle2"/>
    <dgm:cxn modelId="{F9CF3051-3AC9-4B4D-8B90-F086865B60B4}" type="presOf" srcId="{72F38DEB-46B5-C844-8A14-F12A031F2E17}" destId="{CD0E009F-C654-0D40-8F00-187926C99FBE}" srcOrd="1" destOrd="0" presId="urn:microsoft.com/office/officeart/2005/8/layout/cycle2"/>
    <dgm:cxn modelId="{E9FD660A-E106-4263-A978-5E288A97C925}" type="presOf" srcId="{BF7DAFF8-73C1-7B42-B9B2-D878EC53A923}" destId="{18C0E735-8FD0-7944-AFA2-7B10572012F6}" srcOrd="0" destOrd="0" presId="urn:microsoft.com/office/officeart/2005/8/layout/cycle2"/>
    <dgm:cxn modelId="{0F9C9FBB-A0F3-E94E-B985-F8478A1840FF}" srcId="{ED868E16-6CA2-314C-A0C1-70C58C661BAF}" destId="{BF7DAFF8-73C1-7B42-B9B2-D878EC53A923}" srcOrd="2" destOrd="0" parTransId="{DF04FB4A-3447-5A48-AC07-BCDCC879D837}" sibTransId="{C37E3854-A6ED-5341-90AE-DF836F973A7D}"/>
    <dgm:cxn modelId="{E2C794B2-0A14-491D-891C-504A50ACC5AD}" type="presOf" srcId="{C37E3854-A6ED-5341-90AE-DF836F973A7D}" destId="{31DED4D4-63B0-2144-926B-DFBB7FA8E4F7}" srcOrd="0" destOrd="0" presId="urn:microsoft.com/office/officeart/2005/8/layout/cycle2"/>
    <dgm:cxn modelId="{21A3608A-B6C3-463A-B693-B64EF2DB8C22}" type="presOf" srcId="{2C279B6F-D8E2-1340-9B86-E8BA82320ECA}" destId="{A680916A-0A3A-7149-AB72-4986B3FDF955}" srcOrd="0" destOrd="0" presId="urn:microsoft.com/office/officeart/2005/8/layout/cycle2"/>
    <dgm:cxn modelId="{DDD4FAFE-CB5E-8249-8016-95AD6ACEE1BE}" srcId="{ED868E16-6CA2-314C-A0C1-70C58C661BAF}" destId="{1AFC1095-79AC-644D-8D69-E3B4C7E38239}" srcOrd="0" destOrd="0" parTransId="{3D540C38-A531-6046-AA2E-DCD27778E617}" sibTransId="{72F38DEB-46B5-C844-8A14-F12A031F2E17}"/>
    <dgm:cxn modelId="{E58018A2-D681-4D2B-905B-AC1447088008}" type="presOf" srcId="{ED868E16-6CA2-314C-A0C1-70C58C661BAF}" destId="{656E8720-E56F-5343-BA7C-B23B4ABFE47D}" srcOrd="0" destOrd="0" presId="urn:microsoft.com/office/officeart/2005/8/layout/cycle2"/>
    <dgm:cxn modelId="{2E68D3F4-72EB-48AF-A9A5-17C47A9B54F5}" type="presOf" srcId="{5B33E904-776A-C544-A707-79DB5F04E9D6}" destId="{CA2C491E-294E-544A-B9BF-221C05869CE3}" srcOrd="0" destOrd="0" presId="urn:microsoft.com/office/officeart/2005/8/layout/cycle2"/>
    <dgm:cxn modelId="{8842126B-6DE1-4E38-ACBA-41731B4DF6DA}" type="presParOf" srcId="{656E8720-E56F-5343-BA7C-B23B4ABFE47D}" destId="{75DCF514-55C9-0144-A49C-4AD576DE96BF}" srcOrd="0" destOrd="0" presId="urn:microsoft.com/office/officeart/2005/8/layout/cycle2"/>
    <dgm:cxn modelId="{A3AD023D-6CC9-45BC-81A5-6830F2856604}" type="presParOf" srcId="{656E8720-E56F-5343-BA7C-B23B4ABFE47D}" destId="{175A5DF5-2A0A-8943-93D7-83D3C9C54904}" srcOrd="1" destOrd="0" presId="urn:microsoft.com/office/officeart/2005/8/layout/cycle2"/>
    <dgm:cxn modelId="{3A21D7F4-DB97-49C4-81AE-ED20B0080A22}" type="presParOf" srcId="{175A5DF5-2A0A-8943-93D7-83D3C9C54904}" destId="{CD0E009F-C654-0D40-8F00-187926C99FBE}" srcOrd="0" destOrd="0" presId="urn:microsoft.com/office/officeart/2005/8/layout/cycle2"/>
    <dgm:cxn modelId="{8E0B2FDE-C27F-46AF-A951-97C8D813E1BD}" type="presParOf" srcId="{656E8720-E56F-5343-BA7C-B23B4ABFE47D}" destId="{A680916A-0A3A-7149-AB72-4986B3FDF955}" srcOrd="2" destOrd="0" presId="urn:microsoft.com/office/officeart/2005/8/layout/cycle2"/>
    <dgm:cxn modelId="{1BBD9819-A9A2-4FFA-8AA0-E383B44064D6}" type="presParOf" srcId="{656E8720-E56F-5343-BA7C-B23B4ABFE47D}" destId="{CA2C491E-294E-544A-B9BF-221C05869CE3}" srcOrd="3" destOrd="0" presId="urn:microsoft.com/office/officeart/2005/8/layout/cycle2"/>
    <dgm:cxn modelId="{82B135E8-C3D5-4915-ABD7-3B81197BF0F0}" type="presParOf" srcId="{CA2C491E-294E-544A-B9BF-221C05869CE3}" destId="{BBD568DD-E9F9-AC47-A892-12D205BBF7DF}" srcOrd="0" destOrd="0" presId="urn:microsoft.com/office/officeart/2005/8/layout/cycle2"/>
    <dgm:cxn modelId="{E8D7BF61-4869-4C3C-B7B9-CF7F9F26EF9A}" type="presParOf" srcId="{656E8720-E56F-5343-BA7C-B23B4ABFE47D}" destId="{18C0E735-8FD0-7944-AFA2-7B10572012F6}" srcOrd="4" destOrd="0" presId="urn:microsoft.com/office/officeart/2005/8/layout/cycle2"/>
    <dgm:cxn modelId="{073D2763-2176-4CAC-BF7B-4A3D16EBB470}" type="presParOf" srcId="{656E8720-E56F-5343-BA7C-B23B4ABFE47D}" destId="{31DED4D4-63B0-2144-926B-DFBB7FA8E4F7}" srcOrd="5" destOrd="0" presId="urn:microsoft.com/office/officeart/2005/8/layout/cycle2"/>
    <dgm:cxn modelId="{ABA53FEE-DA23-4D3F-9AE3-61DF42EEDFF4}" type="presParOf" srcId="{31DED4D4-63B0-2144-926B-DFBB7FA8E4F7}" destId="{1A0B60FC-18A5-D246-AD74-9E787DAB9798}" srcOrd="0" destOrd="0" presId="urn:microsoft.com/office/officeart/2005/8/layout/cycle2"/>
    <dgm:cxn modelId="{A81F0258-EB07-430B-8124-BEEF9CE298DB}" type="presParOf" srcId="{656E8720-E56F-5343-BA7C-B23B4ABFE47D}" destId="{5345EDB5-867D-FC41-B5AB-BA4EEDDF487A}" srcOrd="6" destOrd="0" presId="urn:microsoft.com/office/officeart/2005/8/layout/cycle2"/>
    <dgm:cxn modelId="{69F90EFC-0901-4005-949C-35EEA3CA09CF}" type="presParOf" srcId="{656E8720-E56F-5343-BA7C-B23B4ABFE47D}" destId="{BADB16CB-00A8-7543-92D5-2F6D83358B26}" srcOrd="7" destOrd="0" presId="urn:microsoft.com/office/officeart/2005/8/layout/cycle2"/>
    <dgm:cxn modelId="{15EB05E5-CE95-4C1C-9EDB-0A264DD33FAF}" type="presParOf" srcId="{BADB16CB-00A8-7543-92D5-2F6D83358B26}" destId="{3610B4E7-F321-304E-A510-4AD1576B923A}" srcOrd="0" destOrd="0" presId="urn:microsoft.com/office/officeart/2005/8/layout/cycle2"/>
    <dgm:cxn modelId="{662083F3-B296-47A4-8445-854964EDC4F1}" type="presParOf" srcId="{656E8720-E56F-5343-BA7C-B23B4ABFE47D}" destId="{AE93754A-E44A-E947-A489-3A71D79144D3}" srcOrd="8" destOrd="0" presId="urn:microsoft.com/office/officeart/2005/8/layout/cycle2"/>
    <dgm:cxn modelId="{9052469B-D5C7-4679-977B-0339BC664638}" type="presParOf" srcId="{656E8720-E56F-5343-BA7C-B23B4ABFE47D}" destId="{7828E5DC-0498-3F4E-8200-26808598AFF6}" srcOrd="9" destOrd="0" presId="urn:microsoft.com/office/officeart/2005/8/layout/cycle2"/>
    <dgm:cxn modelId="{3ABEDA46-EBE5-41C0-87DD-18049DDEC34E}" type="presParOf" srcId="{7828E5DC-0498-3F4E-8200-26808598AFF6}" destId="{E019466F-C198-534B-82CA-7D503DA00E6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D9D39-7D95-47E9-BA5E-8D0CAF266837}"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en-US"/>
        </a:p>
      </dgm:t>
    </dgm:pt>
    <dgm:pt modelId="{2D8AA7EC-170B-49D6-8BFB-87336579430B}">
      <dgm:prSet phldrT="[Text]" custT="1"/>
      <dgm:spPr>
        <a:solidFill>
          <a:srgbClr val="2479B2"/>
        </a:solidFill>
      </dgm:spPr>
      <dgm:t>
        <a:bodyPr/>
        <a:lstStyle/>
        <a:p>
          <a:r>
            <a:rPr lang="ka-GE" sz="1800" dirty="0" smtClean="0">
              <a:ln>
                <a:solidFill>
                  <a:schemeClr val="bg1"/>
                </a:solidFill>
              </a:ln>
              <a:solidFill>
                <a:schemeClr val="bg1"/>
              </a:solidFill>
            </a:rPr>
            <a:t>ახალი სერვის მოდელი</a:t>
          </a:r>
          <a:endParaRPr lang="en-US" sz="1800" dirty="0">
            <a:ln>
              <a:solidFill>
                <a:schemeClr val="bg1"/>
              </a:solidFill>
            </a:ln>
            <a:solidFill>
              <a:schemeClr val="bg1"/>
            </a:solidFill>
          </a:endParaRPr>
        </a:p>
      </dgm:t>
    </dgm:pt>
    <dgm:pt modelId="{7C49098F-432D-413E-B63D-2E469CBE3B2E}" type="parTrans" cxnId="{C597E336-1130-4570-952E-2FF8507FCA2B}">
      <dgm:prSet/>
      <dgm:spPr/>
      <dgm:t>
        <a:bodyPr/>
        <a:lstStyle/>
        <a:p>
          <a:endParaRPr lang="en-US"/>
        </a:p>
      </dgm:t>
    </dgm:pt>
    <dgm:pt modelId="{EC1495B9-76E5-4662-819A-6ACF4AB7A41D}" type="sibTrans" cxnId="{C597E336-1130-4570-952E-2FF8507FCA2B}">
      <dgm:prSet/>
      <dgm:spPr/>
      <dgm:t>
        <a:bodyPr/>
        <a:lstStyle/>
        <a:p>
          <a:endParaRPr lang="en-US"/>
        </a:p>
      </dgm:t>
    </dgm:pt>
    <dgm:pt modelId="{DBEF76BB-618B-4DDA-92BD-FE63380FCB5C}">
      <dgm:prSet phldrT="[Text]" custT="1"/>
      <dgm:spPr>
        <a:solidFill>
          <a:srgbClr val="00A44A"/>
        </a:solidFill>
      </dgm:spPr>
      <dgm:t>
        <a:bodyPr/>
        <a:lstStyle/>
        <a:p>
          <a:r>
            <a:rPr lang="ka-GE" sz="1600" dirty="0" smtClean="0">
              <a:ln>
                <a:solidFill>
                  <a:schemeClr val="bg1"/>
                </a:solidFill>
              </a:ln>
              <a:solidFill>
                <a:schemeClr val="bg1"/>
              </a:solidFill>
            </a:rPr>
            <a:t>თბილისი</a:t>
          </a:r>
          <a:endParaRPr lang="en-US" sz="1600" dirty="0">
            <a:ln>
              <a:solidFill>
                <a:schemeClr val="bg1"/>
              </a:solidFill>
            </a:ln>
            <a:solidFill>
              <a:schemeClr val="bg1"/>
            </a:solidFill>
          </a:endParaRPr>
        </a:p>
      </dgm:t>
    </dgm:pt>
    <dgm:pt modelId="{DC7C4A21-7B50-4818-A89F-BD01046651E3}" type="parTrans" cxnId="{8E200F06-896E-41DE-A927-059C216E5937}">
      <dgm:prSet custT="1"/>
      <dgm:spPr>
        <a:solidFill>
          <a:srgbClr val="00A44A"/>
        </a:solidFill>
      </dgm:spPr>
      <dgm:t>
        <a:bodyPr/>
        <a:lstStyle/>
        <a:p>
          <a:endParaRPr lang="en-US" sz="1600">
            <a:ln>
              <a:solidFill>
                <a:schemeClr val="bg1"/>
              </a:solidFill>
            </a:ln>
            <a:solidFill>
              <a:srgbClr val="FFFFFF"/>
            </a:solidFill>
          </a:endParaRPr>
        </a:p>
      </dgm:t>
    </dgm:pt>
    <dgm:pt modelId="{320B8170-34AD-4FAC-9F6A-075614C64099}" type="sibTrans" cxnId="{8E200F06-896E-41DE-A927-059C216E5937}">
      <dgm:prSet/>
      <dgm:spPr/>
      <dgm:t>
        <a:bodyPr/>
        <a:lstStyle/>
        <a:p>
          <a:endParaRPr lang="en-US"/>
        </a:p>
      </dgm:t>
    </dgm:pt>
    <dgm:pt modelId="{32925CEB-78F4-417C-AB9A-5101A99A7C75}">
      <dgm:prSet phldrT="[Text]" custT="1"/>
      <dgm:spPr>
        <a:solidFill>
          <a:srgbClr val="00A44A"/>
        </a:solidFill>
      </dgm:spPr>
      <dgm:t>
        <a:bodyPr/>
        <a:lstStyle/>
        <a:p>
          <a:r>
            <a:rPr lang="ka-GE" sz="1600" dirty="0" smtClean="0">
              <a:ln>
                <a:solidFill>
                  <a:schemeClr val="bg1"/>
                </a:solidFill>
              </a:ln>
              <a:solidFill>
                <a:schemeClr val="bg1"/>
              </a:solidFill>
            </a:rPr>
            <a:t>კახეთი</a:t>
          </a:r>
          <a:endParaRPr lang="en-US" sz="1600" dirty="0">
            <a:ln>
              <a:solidFill>
                <a:schemeClr val="bg1"/>
              </a:solidFill>
            </a:ln>
            <a:solidFill>
              <a:schemeClr val="bg1"/>
            </a:solidFill>
          </a:endParaRPr>
        </a:p>
      </dgm:t>
    </dgm:pt>
    <dgm:pt modelId="{A3B0F312-B8EA-4F11-9765-0F54B9217486}" type="parTrans" cxnId="{CD38E9EE-FD2A-426D-A1F5-2C375E805495}">
      <dgm:prSet custT="1"/>
      <dgm:spPr>
        <a:solidFill>
          <a:srgbClr val="00A44A"/>
        </a:solidFill>
      </dgm:spPr>
      <dgm:t>
        <a:bodyPr/>
        <a:lstStyle/>
        <a:p>
          <a:endParaRPr lang="en-US" sz="1600">
            <a:ln>
              <a:solidFill>
                <a:schemeClr val="bg1"/>
              </a:solidFill>
            </a:ln>
            <a:solidFill>
              <a:srgbClr val="FFFFFF"/>
            </a:solidFill>
          </a:endParaRPr>
        </a:p>
      </dgm:t>
    </dgm:pt>
    <dgm:pt modelId="{F65E5564-DDF4-4822-8025-D14BEABD96DB}" type="sibTrans" cxnId="{CD38E9EE-FD2A-426D-A1F5-2C375E805495}">
      <dgm:prSet/>
      <dgm:spPr/>
      <dgm:t>
        <a:bodyPr/>
        <a:lstStyle/>
        <a:p>
          <a:endParaRPr lang="en-US"/>
        </a:p>
      </dgm:t>
    </dgm:pt>
    <dgm:pt modelId="{A5617190-6C03-4E12-A7D5-ABF94C436411}">
      <dgm:prSet phldrT="[Text]" custT="1"/>
      <dgm:spPr>
        <a:solidFill>
          <a:srgbClr val="00A44A"/>
        </a:solidFill>
      </dgm:spPr>
      <dgm:t>
        <a:bodyPr/>
        <a:lstStyle/>
        <a:p>
          <a:r>
            <a:rPr lang="ka-GE" sz="1600" dirty="0" smtClean="0">
              <a:ln>
                <a:solidFill>
                  <a:schemeClr val="bg1"/>
                </a:solidFill>
              </a:ln>
              <a:solidFill>
                <a:schemeClr val="bg1"/>
              </a:solidFill>
            </a:rPr>
            <a:t>იმერეთი</a:t>
          </a:r>
          <a:endParaRPr lang="en-US" sz="1600" dirty="0">
            <a:ln>
              <a:solidFill>
                <a:schemeClr val="bg1"/>
              </a:solidFill>
            </a:ln>
            <a:solidFill>
              <a:schemeClr val="bg1"/>
            </a:solidFill>
          </a:endParaRPr>
        </a:p>
      </dgm:t>
    </dgm:pt>
    <dgm:pt modelId="{6182D194-0A45-43F2-BB78-1F6C77DA38D7}" type="parTrans" cxnId="{E497C2DA-5578-4E68-AA62-4A0578DEE4B7}">
      <dgm:prSet custT="1"/>
      <dgm:spPr>
        <a:solidFill>
          <a:srgbClr val="00A44A"/>
        </a:solidFill>
      </dgm:spPr>
      <dgm:t>
        <a:bodyPr/>
        <a:lstStyle/>
        <a:p>
          <a:endParaRPr lang="en-US" sz="1600">
            <a:ln>
              <a:solidFill>
                <a:schemeClr val="bg1"/>
              </a:solidFill>
            </a:ln>
            <a:solidFill>
              <a:srgbClr val="FFFFFF"/>
            </a:solidFill>
          </a:endParaRPr>
        </a:p>
      </dgm:t>
    </dgm:pt>
    <dgm:pt modelId="{B3BC6F67-4742-46BB-A1A6-4F4A32872707}" type="sibTrans" cxnId="{E497C2DA-5578-4E68-AA62-4A0578DEE4B7}">
      <dgm:prSet/>
      <dgm:spPr/>
      <dgm:t>
        <a:bodyPr/>
        <a:lstStyle/>
        <a:p>
          <a:endParaRPr lang="en-US"/>
        </a:p>
      </dgm:t>
    </dgm:pt>
    <dgm:pt modelId="{160F2C36-3916-46F8-B826-55717246FE33}">
      <dgm:prSet phldrT="[Text]" custT="1"/>
      <dgm:spPr>
        <a:solidFill>
          <a:srgbClr val="00A44A"/>
        </a:solidFill>
      </dgm:spPr>
      <dgm:t>
        <a:bodyPr/>
        <a:lstStyle/>
        <a:p>
          <a:r>
            <a:rPr lang="ka-GE" sz="1600" dirty="0" smtClean="0">
              <a:ln>
                <a:solidFill>
                  <a:schemeClr val="bg1"/>
                </a:solidFill>
              </a:ln>
              <a:solidFill>
                <a:schemeClr val="bg1"/>
              </a:solidFill>
            </a:rPr>
            <a:t>სამეგრელო-ზ. სვანეთი</a:t>
          </a:r>
          <a:endParaRPr lang="en-US" sz="1600" dirty="0">
            <a:ln>
              <a:solidFill>
                <a:schemeClr val="bg1"/>
              </a:solidFill>
            </a:ln>
            <a:solidFill>
              <a:schemeClr val="bg1"/>
            </a:solidFill>
          </a:endParaRPr>
        </a:p>
      </dgm:t>
    </dgm:pt>
    <dgm:pt modelId="{339AB5D9-7644-4E68-A5C2-9600E671D648}" type="parTrans" cxnId="{799BB405-6424-4CC0-99F7-E44C6A39F336}">
      <dgm:prSet custT="1"/>
      <dgm:spPr>
        <a:solidFill>
          <a:srgbClr val="00A44A"/>
        </a:solidFill>
      </dgm:spPr>
      <dgm:t>
        <a:bodyPr/>
        <a:lstStyle/>
        <a:p>
          <a:endParaRPr lang="en-US" sz="1600">
            <a:ln>
              <a:solidFill>
                <a:schemeClr val="bg1"/>
              </a:solidFill>
            </a:ln>
            <a:solidFill>
              <a:srgbClr val="FFFFFF"/>
            </a:solidFill>
          </a:endParaRPr>
        </a:p>
      </dgm:t>
    </dgm:pt>
    <dgm:pt modelId="{13E3B96B-4138-45C3-816C-4369A967409F}" type="sibTrans" cxnId="{799BB405-6424-4CC0-99F7-E44C6A39F336}">
      <dgm:prSet/>
      <dgm:spPr/>
      <dgm:t>
        <a:bodyPr/>
        <a:lstStyle/>
        <a:p>
          <a:endParaRPr lang="en-US"/>
        </a:p>
      </dgm:t>
    </dgm:pt>
    <dgm:pt modelId="{373168A8-66C7-4E9E-BF6C-6821A9C582AC}">
      <dgm:prSet custT="1"/>
      <dgm:spPr>
        <a:solidFill>
          <a:srgbClr val="FFC000"/>
        </a:solidFill>
      </dgm:spPr>
      <dgm:t>
        <a:bodyPr/>
        <a:lstStyle/>
        <a:p>
          <a:r>
            <a:rPr lang="ka-GE" sz="1600" dirty="0" smtClean="0">
              <a:ln>
                <a:solidFill>
                  <a:schemeClr val="tx1">
                    <a:lumMod val="95000"/>
                    <a:lumOff val="5000"/>
                  </a:schemeClr>
                </a:solidFill>
              </a:ln>
              <a:solidFill>
                <a:schemeClr val="tx1"/>
              </a:solidFill>
            </a:rPr>
            <a:t>ქვემო ქართლი</a:t>
          </a:r>
          <a:endParaRPr lang="en-US" sz="1600" dirty="0">
            <a:ln>
              <a:solidFill>
                <a:schemeClr val="tx1">
                  <a:lumMod val="95000"/>
                  <a:lumOff val="5000"/>
                </a:schemeClr>
              </a:solidFill>
            </a:ln>
            <a:solidFill>
              <a:schemeClr val="tx1"/>
            </a:solidFill>
          </a:endParaRPr>
        </a:p>
      </dgm:t>
    </dgm:pt>
    <dgm:pt modelId="{E6239B4A-F679-48D2-9BE9-F5B9BDF1BD6F}" type="parTrans" cxnId="{D3F18C6C-8E58-46A3-A718-B3898534A3FE}">
      <dgm:prSet custT="1"/>
      <dgm:spPr>
        <a:solidFill>
          <a:srgbClr val="00A44A"/>
        </a:solidFill>
      </dgm:spPr>
      <dgm:t>
        <a:bodyPr/>
        <a:lstStyle/>
        <a:p>
          <a:endParaRPr lang="en-US" sz="1600">
            <a:ln>
              <a:solidFill>
                <a:schemeClr val="bg1"/>
              </a:solidFill>
            </a:ln>
            <a:solidFill>
              <a:srgbClr val="FFFFFF"/>
            </a:solidFill>
          </a:endParaRPr>
        </a:p>
      </dgm:t>
    </dgm:pt>
    <dgm:pt modelId="{92D3E2FC-E3C4-4395-8353-644E9204114C}" type="sibTrans" cxnId="{D3F18C6C-8E58-46A3-A718-B3898534A3FE}">
      <dgm:prSet/>
      <dgm:spPr/>
      <dgm:t>
        <a:bodyPr/>
        <a:lstStyle/>
        <a:p>
          <a:endParaRPr lang="en-US"/>
        </a:p>
      </dgm:t>
    </dgm:pt>
    <dgm:pt modelId="{D7FFDAF0-9EAE-4DBC-B4D3-FE7721E501EE}">
      <dgm:prSet custT="1"/>
      <dgm:spPr>
        <a:solidFill>
          <a:srgbClr val="FFC000"/>
        </a:solidFill>
      </dgm:spPr>
      <dgm:t>
        <a:bodyPr/>
        <a:lstStyle/>
        <a:p>
          <a:r>
            <a:rPr lang="ka-GE" sz="1600" dirty="0" smtClean="0">
              <a:ln>
                <a:solidFill>
                  <a:schemeClr val="tx1">
                    <a:lumMod val="95000"/>
                    <a:lumOff val="5000"/>
                  </a:schemeClr>
                </a:solidFill>
              </a:ln>
              <a:solidFill>
                <a:schemeClr val="tx1"/>
              </a:solidFill>
            </a:rPr>
            <a:t>შიდა ქართლი</a:t>
          </a:r>
          <a:endParaRPr lang="en-US" sz="1600" dirty="0">
            <a:ln>
              <a:solidFill>
                <a:schemeClr val="tx1">
                  <a:lumMod val="95000"/>
                  <a:lumOff val="5000"/>
                </a:schemeClr>
              </a:solidFill>
            </a:ln>
            <a:solidFill>
              <a:schemeClr val="tx1"/>
            </a:solidFill>
          </a:endParaRPr>
        </a:p>
      </dgm:t>
    </dgm:pt>
    <dgm:pt modelId="{C941FCA9-34A4-4615-BF06-2468D8E087D0}" type="parTrans" cxnId="{C90D3912-B08D-40BF-86F8-3A510B105B1E}">
      <dgm:prSet custT="1"/>
      <dgm:spPr>
        <a:solidFill>
          <a:srgbClr val="00A44A"/>
        </a:solidFill>
      </dgm:spPr>
      <dgm:t>
        <a:bodyPr/>
        <a:lstStyle/>
        <a:p>
          <a:endParaRPr lang="en-US" sz="1600">
            <a:ln>
              <a:solidFill>
                <a:schemeClr val="bg1"/>
              </a:solidFill>
            </a:ln>
            <a:solidFill>
              <a:srgbClr val="FFFFFF"/>
            </a:solidFill>
          </a:endParaRPr>
        </a:p>
      </dgm:t>
    </dgm:pt>
    <dgm:pt modelId="{647BF231-C7AB-4AB5-8976-C40605D96922}" type="sibTrans" cxnId="{C90D3912-B08D-40BF-86F8-3A510B105B1E}">
      <dgm:prSet/>
      <dgm:spPr/>
      <dgm:t>
        <a:bodyPr/>
        <a:lstStyle/>
        <a:p>
          <a:endParaRPr lang="en-US"/>
        </a:p>
      </dgm:t>
    </dgm:pt>
    <dgm:pt modelId="{9C98B87F-BB59-4232-B7FC-CA2BCBF2A510}">
      <dgm:prSet custT="1"/>
      <dgm:spPr>
        <a:solidFill>
          <a:srgbClr val="FFC000"/>
        </a:solidFill>
      </dgm:spPr>
      <dgm:t>
        <a:bodyPr/>
        <a:lstStyle/>
        <a:p>
          <a:r>
            <a:rPr lang="ka-GE" sz="1600" dirty="0" smtClean="0">
              <a:ln>
                <a:solidFill>
                  <a:schemeClr val="tx1">
                    <a:lumMod val="95000"/>
                    <a:lumOff val="5000"/>
                  </a:schemeClr>
                </a:solidFill>
              </a:ln>
              <a:solidFill>
                <a:schemeClr val="tx1"/>
              </a:solidFill>
            </a:rPr>
            <a:t>აჭარა</a:t>
          </a:r>
          <a:endParaRPr lang="en-US" sz="1600" dirty="0">
            <a:ln>
              <a:solidFill>
                <a:schemeClr val="tx1">
                  <a:lumMod val="95000"/>
                  <a:lumOff val="5000"/>
                </a:schemeClr>
              </a:solidFill>
            </a:ln>
            <a:solidFill>
              <a:schemeClr val="tx1"/>
            </a:solidFill>
          </a:endParaRPr>
        </a:p>
      </dgm:t>
    </dgm:pt>
    <dgm:pt modelId="{4EA447A7-20BD-4DA5-AE31-708786DA6D91}" type="parTrans" cxnId="{F9A80484-4576-49C9-9EA1-A97D6AF122D5}">
      <dgm:prSet custT="1"/>
      <dgm:spPr>
        <a:solidFill>
          <a:srgbClr val="00A44A"/>
        </a:solidFill>
      </dgm:spPr>
      <dgm:t>
        <a:bodyPr/>
        <a:lstStyle/>
        <a:p>
          <a:endParaRPr lang="en-US" sz="1600">
            <a:ln>
              <a:solidFill>
                <a:schemeClr val="bg1"/>
              </a:solidFill>
            </a:ln>
            <a:solidFill>
              <a:srgbClr val="FFFFFF"/>
            </a:solidFill>
          </a:endParaRPr>
        </a:p>
      </dgm:t>
    </dgm:pt>
    <dgm:pt modelId="{CD47C04A-BCDE-4117-B9B8-87C77F88CA81}" type="sibTrans" cxnId="{F9A80484-4576-49C9-9EA1-A97D6AF122D5}">
      <dgm:prSet/>
      <dgm:spPr/>
      <dgm:t>
        <a:bodyPr/>
        <a:lstStyle/>
        <a:p>
          <a:endParaRPr lang="en-US"/>
        </a:p>
      </dgm:t>
    </dgm:pt>
    <dgm:pt modelId="{5108337C-3251-44A1-8928-62C067CBE0B7}" type="pres">
      <dgm:prSet presAssocID="{FECD9D39-7D95-47E9-BA5E-8D0CAF266837}" presName="cycle" presStyleCnt="0">
        <dgm:presLayoutVars>
          <dgm:chMax val="1"/>
          <dgm:dir/>
          <dgm:animLvl val="ctr"/>
          <dgm:resizeHandles val="exact"/>
        </dgm:presLayoutVars>
      </dgm:prSet>
      <dgm:spPr/>
      <dgm:t>
        <a:bodyPr/>
        <a:lstStyle/>
        <a:p>
          <a:endParaRPr lang="en-US"/>
        </a:p>
      </dgm:t>
    </dgm:pt>
    <dgm:pt modelId="{E4296AC2-055F-4839-9743-61987B26BBC9}" type="pres">
      <dgm:prSet presAssocID="{2D8AA7EC-170B-49D6-8BFB-87336579430B}" presName="centerShape" presStyleLbl="node0" presStyleIdx="0" presStyleCnt="1" custScaleX="120561" custScaleY="110973"/>
      <dgm:spPr/>
      <dgm:t>
        <a:bodyPr/>
        <a:lstStyle/>
        <a:p>
          <a:endParaRPr lang="en-US"/>
        </a:p>
      </dgm:t>
    </dgm:pt>
    <dgm:pt modelId="{25E6998F-90D5-4EBB-8B32-9D6ED997FFD6}" type="pres">
      <dgm:prSet presAssocID="{DC7C4A21-7B50-4818-A89F-BD01046651E3}" presName="Name9" presStyleLbl="parChTrans1D2" presStyleIdx="0" presStyleCnt="7" custScaleX="2000000" custScaleY="110364"/>
      <dgm:spPr/>
      <dgm:t>
        <a:bodyPr/>
        <a:lstStyle/>
        <a:p>
          <a:endParaRPr lang="en-US"/>
        </a:p>
      </dgm:t>
    </dgm:pt>
    <dgm:pt modelId="{4D7AE198-37A8-43CF-8DFF-3748D3ACFEB5}" type="pres">
      <dgm:prSet presAssocID="{DC7C4A21-7B50-4818-A89F-BD01046651E3}" presName="connTx" presStyleLbl="parChTrans1D2" presStyleIdx="0" presStyleCnt="7"/>
      <dgm:spPr/>
      <dgm:t>
        <a:bodyPr/>
        <a:lstStyle/>
        <a:p>
          <a:endParaRPr lang="en-US"/>
        </a:p>
      </dgm:t>
    </dgm:pt>
    <dgm:pt modelId="{4762F9CC-2AE5-4BF4-A093-5BD6B770781A}" type="pres">
      <dgm:prSet presAssocID="{DBEF76BB-618B-4DDA-92BD-FE63380FCB5C}" presName="node" presStyleLbl="node1" presStyleIdx="0" presStyleCnt="7" custScaleX="116323" custScaleY="110367">
        <dgm:presLayoutVars>
          <dgm:bulletEnabled val="1"/>
        </dgm:presLayoutVars>
      </dgm:prSet>
      <dgm:spPr/>
      <dgm:t>
        <a:bodyPr/>
        <a:lstStyle/>
        <a:p>
          <a:endParaRPr lang="en-US"/>
        </a:p>
      </dgm:t>
    </dgm:pt>
    <dgm:pt modelId="{AC9093C0-D15B-49C1-A823-C9F4395760F8}" type="pres">
      <dgm:prSet presAssocID="{A3B0F312-B8EA-4F11-9765-0F54B9217486}" presName="Name9" presStyleLbl="parChTrans1D2" presStyleIdx="1" presStyleCnt="7" custScaleX="2000000" custScaleY="110364"/>
      <dgm:spPr/>
      <dgm:t>
        <a:bodyPr/>
        <a:lstStyle/>
        <a:p>
          <a:endParaRPr lang="en-US"/>
        </a:p>
      </dgm:t>
    </dgm:pt>
    <dgm:pt modelId="{ED779FFF-30F2-4079-96CD-30C881428E50}" type="pres">
      <dgm:prSet presAssocID="{A3B0F312-B8EA-4F11-9765-0F54B9217486}" presName="connTx" presStyleLbl="parChTrans1D2" presStyleIdx="1" presStyleCnt="7"/>
      <dgm:spPr/>
      <dgm:t>
        <a:bodyPr/>
        <a:lstStyle/>
        <a:p>
          <a:endParaRPr lang="en-US"/>
        </a:p>
      </dgm:t>
    </dgm:pt>
    <dgm:pt modelId="{BA0959D5-FF03-43BA-A7B4-0A31315D13D2}" type="pres">
      <dgm:prSet presAssocID="{32925CEB-78F4-417C-AB9A-5101A99A7C75}" presName="node" presStyleLbl="node1" presStyleIdx="1" presStyleCnt="7" custScaleX="116323" custScaleY="110367" custRadScaleRad="108669" custRadScaleInc="13843">
        <dgm:presLayoutVars>
          <dgm:bulletEnabled val="1"/>
        </dgm:presLayoutVars>
      </dgm:prSet>
      <dgm:spPr/>
      <dgm:t>
        <a:bodyPr/>
        <a:lstStyle/>
        <a:p>
          <a:endParaRPr lang="en-US"/>
        </a:p>
      </dgm:t>
    </dgm:pt>
    <dgm:pt modelId="{424FD82D-2D62-4B23-8207-136E88A8C03A}" type="pres">
      <dgm:prSet presAssocID="{4EA447A7-20BD-4DA5-AE31-708786DA6D91}" presName="Name9" presStyleLbl="parChTrans1D2" presStyleIdx="2" presStyleCnt="7" custScaleX="2000000" custScaleY="110364"/>
      <dgm:spPr/>
      <dgm:t>
        <a:bodyPr/>
        <a:lstStyle/>
        <a:p>
          <a:endParaRPr lang="en-US"/>
        </a:p>
      </dgm:t>
    </dgm:pt>
    <dgm:pt modelId="{64BE7CCE-8B88-428D-8DD0-7D69F8A36F9A}" type="pres">
      <dgm:prSet presAssocID="{4EA447A7-20BD-4DA5-AE31-708786DA6D91}" presName="connTx" presStyleLbl="parChTrans1D2" presStyleIdx="2" presStyleCnt="7"/>
      <dgm:spPr/>
      <dgm:t>
        <a:bodyPr/>
        <a:lstStyle/>
        <a:p>
          <a:endParaRPr lang="en-US"/>
        </a:p>
      </dgm:t>
    </dgm:pt>
    <dgm:pt modelId="{E7C190C2-463B-47AE-AD1A-687CC8211323}" type="pres">
      <dgm:prSet presAssocID="{9C98B87F-BB59-4232-B7FC-CA2BCBF2A510}" presName="node" presStyleLbl="node1" presStyleIdx="2" presStyleCnt="7" custScaleX="116323" custScaleY="110367" custRadScaleRad="111954" custRadScaleInc="-5415">
        <dgm:presLayoutVars>
          <dgm:bulletEnabled val="1"/>
        </dgm:presLayoutVars>
      </dgm:prSet>
      <dgm:spPr/>
      <dgm:t>
        <a:bodyPr/>
        <a:lstStyle/>
        <a:p>
          <a:endParaRPr lang="en-US"/>
        </a:p>
      </dgm:t>
    </dgm:pt>
    <dgm:pt modelId="{A1165139-A4B3-4F27-8682-4E9F0F576991}" type="pres">
      <dgm:prSet presAssocID="{C941FCA9-34A4-4615-BF06-2468D8E087D0}" presName="Name9" presStyleLbl="parChTrans1D2" presStyleIdx="3" presStyleCnt="7" custScaleX="2000000" custScaleY="110364"/>
      <dgm:spPr/>
      <dgm:t>
        <a:bodyPr/>
        <a:lstStyle/>
        <a:p>
          <a:endParaRPr lang="en-US"/>
        </a:p>
      </dgm:t>
    </dgm:pt>
    <dgm:pt modelId="{738E9837-4A94-4E13-A472-FAC431B7CE0A}" type="pres">
      <dgm:prSet presAssocID="{C941FCA9-34A4-4615-BF06-2468D8E087D0}" presName="connTx" presStyleLbl="parChTrans1D2" presStyleIdx="3" presStyleCnt="7"/>
      <dgm:spPr/>
      <dgm:t>
        <a:bodyPr/>
        <a:lstStyle/>
        <a:p>
          <a:endParaRPr lang="en-US"/>
        </a:p>
      </dgm:t>
    </dgm:pt>
    <dgm:pt modelId="{3EEF3358-9480-4B99-9A45-83CBC915D97D}" type="pres">
      <dgm:prSet presAssocID="{D7FFDAF0-9EAE-4DBC-B4D3-FE7721E501EE}" presName="node" presStyleLbl="node1" presStyleIdx="3" presStyleCnt="7" custScaleX="116323" custScaleY="110367" custRadScaleRad="102611" custRadScaleInc="-11196">
        <dgm:presLayoutVars>
          <dgm:bulletEnabled val="1"/>
        </dgm:presLayoutVars>
      </dgm:prSet>
      <dgm:spPr/>
      <dgm:t>
        <a:bodyPr/>
        <a:lstStyle/>
        <a:p>
          <a:endParaRPr lang="en-US"/>
        </a:p>
      </dgm:t>
    </dgm:pt>
    <dgm:pt modelId="{29413F99-16E8-418A-99EC-389E8F17F8BA}" type="pres">
      <dgm:prSet presAssocID="{E6239B4A-F679-48D2-9BE9-F5B9BDF1BD6F}" presName="Name9" presStyleLbl="parChTrans1D2" presStyleIdx="4" presStyleCnt="7" custScaleX="2000000" custScaleY="110364"/>
      <dgm:spPr/>
      <dgm:t>
        <a:bodyPr/>
        <a:lstStyle/>
        <a:p>
          <a:endParaRPr lang="en-US"/>
        </a:p>
      </dgm:t>
    </dgm:pt>
    <dgm:pt modelId="{15B64ED3-9454-4248-BC92-E249049F0F74}" type="pres">
      <dgm:prSet presAssocID="{E6239B4A-F679-48D2-9BE9-F5B9BDF1BD6F}" presName="connTx" presStyleLbl="parChTrans1D2" presStyleIdx="4" presStyleCnt="7"/>
      <dgm:spPr/>
      <dgm:t>
        <a:bodyPr/>
        <a:lstStyle/>
        <a:p>
          <a:endParaRPr lang="en-US"/>
        </a:p>
      </dgm:t>
    </dgm:pt>
    <dgm:pt modelId="{5387CE1B-B902-4CF9-B79F-87B020D3A906}" type="pres">
      <dgm:prSet presAssocID="{373168A8-66C7-4E9E-BF6C-6821A9C582AC}" presName="node" presStyleLbl="node1" presStyleIdx="4" presStyleCnt="7" custScaleX="116323" custScaleY="110367" custRadScaleRad="102611" custRadScaleInc="11195">
        <dgm:presLayoutVars>
          <dgm:bulletEnabled val="1"/>
        </dgm:presLayoutVars>
      </dgm:prSet>
      <dgm:spPr/>
      <dgm:t>
        <a:bodyPr/>
        <a:lstStyle/>
        <a:p>
          <a:endParaRPr lang="en-US"/>
        </a:p>
      </dgm:t>
    </dgm:pt>
    <dgm:pt modelId="{0DA01455-AF82-4DE8-8A6E-2873E27188CF}" type="pres">
      <dgm:prSet presAssocID="{6182D194-0A45-43F2-BB78-1F6C77DA38D7}" presName="Name9" presStyleLbl="parChTrans1D2" presStyleIdx="5" presStyleCnt="7" custScaleX="2000000" custScaleY="110364"/>
      <dgm:spPr/>
      <dgm:t>
        <a:bodyPr/>
        <a:lstStyle/>
        <a:p>
          <a:endParaRPr lang="en-US"/>
        </a:p>
      </dgm:t>
    </dgm:pt>
    <dgm:pt modelId="{C9874539-A0DB-4BF7-A1F9-E40F9B3133C8}" type="pres">
      <dgm:prSet presAssocID="{6182D194-0A45-43F2-BB78-1F6C77DA38D7}" presName="connTx" presStyleLbl="parChTrans1D2" presStyleIdx="5" presStyleCnt="7"/>
      <dgm:spPr/>
      <dgm:t>
        <a:bodyPr/>
        <a:lstStyle/>
        <a:p>
          <a:endParaRPr lang="en-US"/>
        </a:p>
      </dgm:t>
    </dgm:pt>
    <dgm:pt modelId="{3E03D880-0D8A-4FB4-A60C-BD6FF267CF24}" type="pres">
      <dgm:prSet presAssocID="{A5617190-6C03-4E12-A7D5-ABF94C436411}" presName="node" presStyleLbl="node1" presStyleIdx="5" presStyleCnt="7" custScaleX="116323" custScaleY="110367" custRadScaleRad="111954" custRadScaleInc="5415">
        <dgm:presLayoutVars>
          <dgm:bulletEnabled val="1"/>
        </dgm:presLayoutVars>
      </dgm:prSet>
      <dgm:spPr/>
      <dgm:t>
        <a:bodyPr/>
        <a:lstStyle/>
        <a:p>
          <a:endParaRPr lang="en-US"/>
        </a:p>
      </dgm:t>
    </dgm:pt>
    <dgm:pt modelId="{A3BEBFFC-FFA5-4262-AC79-B55D99694CD6}" type="pres">
      <dgm:prSet presAssocID="{339AB5D9-7644-4E68-A5C2-9600E671D648}" presName="Name9" presStyleLbl="parChTrans1D2" presStyleIdx="6" presStyleCnt="7" custScaleX="2000000" custScaleY="110364"/>
      <dgm:spPr/>
      <dgm:t>
        <a:bodyPr/>
        <a:lstStyle/>
        <a:p>
          <a:endParaRPr lang="en-US"/>
        </a:p>
      </dgm:t>
    </dgm:pt>
    <dgm:pt modelId="{05ECA19E-5FA2-4717-8D44-F93D39949501}" type="pres">
      <dgm:prSet presAssocID="{339AB5D9-7644-4E68-A5C2-9600E671D648}" presName="connTx" presStyleLbl="parChTrans1D2" presStyleIdx="6" presStyleCnt="7"/>
      <dgm:spPr/>
      <dgm:t>
        <a:bodyPr/>
        <a:lstStyle/>
        <a:p>
          <a:endParaRPr lang="en-US"/>
        </a:p>
      </dgm:t>
    </dgm:pt>
    <dgm:pt modelId="{D5E2F2C7-830D-46C6-AF29-0A0DF0A31609}" type="pres">
      <dgm:prSet presAssocID="{160F2C36-3916-46F8-B826-55717246FE33}" presName="node" presStyleLbl="node1" presStyleIdx="6" presStyleCnt="7" custScaleX="116323" custScaleY="110367" custRadScaleRad="108669" custRadScaleInc="-13842">
        <dgm:presLayoutVars>
          <dgm:bulletEnabled val="1"/>
        </dgm:presLayoutVars>
      </dgm:prSet>
      <dgm:spPr/>
      <dgm:t>
        <a:bodyPr/>
        <a:lstStyle/>
        <a:p>
          <a:endParaRPr lang="en-US"/>
        </a:p>
      </dgm:t>
    </dgm:pt>
  </dgm:ptLst>
  <dgm:cxnLst>
    <dgm:cxn modelId="{396294C2-0910-4314-B9B3-362F5EC23A37}" type="presOf" srcId="{DC7C4A21-7B50-4818-A89F-BD01046651E3}" destId="{25E6998F-90D5-4EBB-8B32-9D6ED997FFD6}" srcOrd="0" destOrd="0" presId="urn:microsoft.com/office/officeart/2005/8/layout/radial1"/>
    <dgm:cxn modelId="{2C8D144E-78F4-494C-9E55-8619CE75F307}" type="presOf" srcId="{160F2C36-3916-46F8-B826-55717246FE33}" destId="{D5E2F2C7-830D-46C6-AF29-0A0DF0A31609}" srcOrd="0" destOrd="0" presId="urn:microsoft.com/office/officeart/2005/8/layout/radial1"/>
    <dgm:cxn modelId="{8F4A38A5-D580-478F-97BF-CC9565AF1450}" type="presOf" srcId="{E6239B4A-F679-48D2-9BE9-F5B9BDF1BD6F}" destId="{29413F99-16E8-418A-99EC-389E8F17F8BA}" srcOrd="0" destOrd="0" presId="urn:microsoft.com/office/officeart/2005/8/layout/radial1"/>
    <dgm:cxn modelId="{E497C2DA-5578-4E68-AA62-4A0578DEE4B7}" srcId="{2D8AA7EC-170B-49D6-8BFB-87336579430B}" destId="{A5617190-6C03-4E12-A7D5-ABF94C436411}" srcOrd="5" destOrd="0" parTransId="{6182D194-0A45-43F2-BB78-1F6C77DA38D7}" sibTransId="{B3BC6F67-4742-46BB-A1A6-4F4A32872707}"/>
    <dgm:cxn modelId="{5335354B-951D-47AD-97F7-16A903B95E2F}" type="presOf" srcId="{FECD9D39-7D95-47E9-BA5E-8D0CAF266837}" destId="{5108337C-3251-44A1-8928-62C067CBE0B7}" srcOrd="0" destOrd="0" presId="urn:microsoft.com/office/officeart/2005/8/layout/radial1"/>
    <dgm:cxn modelId="{28F5C2C4-1402-4591-AD14-EE4DB7EDF329}" type="presOf" srcId="{2D8AA7EC-170B-49D6-8BFB-87336579430B}" destId="{E4296AC2-055F-4839-9743-61987B26BBC9}" srcOrd="0" destOrd="0" presId="urn:microsoft.com/office/officeart/2005/8/layout/radial1"/>
    <dgm:cxn modelId="{CD38E9EE-FD2A-426D-A1F5-2C375E805495}" srcId="{2D8AA7EC-170B-49D6-8BFB-87336579430B}" destId="{32925CEB-78F4-417C-AB9A-5101A99A7C75}" srcOrd="1" destOrd="0" parTransId="{A3B0F312-B8EA-4F11-9765-0F54B9217486}" sibTransId="{F65E5564-DDF4-4822-8025-D14BEABD96DB}"/>
    <dgm:cxn modelId="{6C2A803D-6FB4-4228-AD77-514410E91C63}" type="presOf" srcId="{4EA447A7-20BD-4DA5-AE31-708786DA6D91}" destId="{424FD82D-2D62-4B23-8207-136E88A8C03A}" srcOrd="0" destOrd="0" presId="urn:microsoft.com/office/officeart/2005/8/layout/radial1"/>
    <dgm:cxn modelId="{C6452062-D76C-4386-8865-38D791FB489F}" type="presOf" srcId="{A5617190-6C03-4E12-A7D5-ABF94C436411}" destId="{3E03D880-0D8A-4FB4-A60C-BD6FF267CF24}" srcOrd="0" destOrd="0" presId="urn:microsoft.com/office/officeart/2005/8/layout/radial1"/>
    <dgm:cxn modelId="{1BCACA6B-8FCB-4EBD-81D6-9B49C24BE525}" type="presOf" srcId="{32925CEB-78F4-417C-AB9A-5101A99A7C75}" destId="{BA0959D5-FF03-43BA-A7B4-0A31315D13D2}" srcOrd="0" destOrd="0" presId="urn:microsoft.com/office/officeart/2005/8/layout/radial1"/>
    <dgm:cxn modelId="{5E30BA45-3D6C-4811-B4FC-232F08A0AA0B}" type="presOf" srcId="{DBEF76BB-618B-4DDA-92BD-FE63380FCB5C}" destId="{4762F9CC-2AE5-4BF4-A093-5BD6B770781A}" srcOrd="0" destOrd="0" presId="urn:microsoft.com/office/officeart/2005/8/layout/radial1"/>
    <dgm:cxn modelId="{4428C042-5E4D-44EA-B208-67519BF606F6}" type="presOf" srcId="{373168A8-66C7-4E9E-BF6C-6821A9C582AC}" destId="{5387CE1B-B902-4CF9-B79F-87B020D3A906}" srcOrd="0" destOrd="0" presId="urn:microsoft.com/office/officeart/2005/8/layout/radial1"/>
    <dgm:cxn modelId="{799BB405-6424-4CC0-99F7-E44C6A39F336}" srcId="{2D8AA7EC-170B-49D6-8BFB-87336579430B}" destId="{160F2C36-3916-46F8-B826-55717246FE33}" srcOrd="6" destOrd="0" parTransId="{339AB5D9-7644-4E68-A5C2-9600E671D648}" sibTransId="{13E3B96B-4138-45C3-816C-4369A967409F}"/>
    <dgm:cxn modelId="{8E200F06-896E-41DE-A927-059C216E5937}" srcId="{2D8AA7EC-170B-49D6-8BFB-87336579430B}" destId="{DBEF76BB-618B-4DDA-92BD-FE63380FCB5C}" srcOrd="0" destOrd="0" parTransId="{DC7C4A21-7B50-4818-A89F-BD01046651E3}" sibTransId="{320B8170-34AD-4FAC-9F6A-075614C64099}"/>
    <dgm:cxn modelId="{C90D3912-B08D-40BF-86F8-3A510B105B1E}" srcId="{2D8AA7EC-170B-49D6-8BFB-87336579430B}" destId="{D7FFDAF0-9EAE-4DBC-B4D3-FE7721E501EE}" srcOrd="3" destOrd="0" parTransId="{C941FCA9-34A4-4615-BF06-2468D8E087D0}" sibTransId="{647BF231-C7AB-4AB5-8976-C40605D96922}"/>
    <dgm:cxn modelId="{A01EFA51-A6F2-493A-B615-A87F5781C416}" type="presOf" srcId="{6182D194-0A45-43F2-BB78-1F6C77DA38D7}" destId="{0DA01455-AF82-4DE8-8A6E-2873E27188CF}" srcOrd="0" destOrd="0" presId="urn:microsoft.com/office/officeart/2005/8/layout/radial1"/>
    <dgm:cxn modelId="{C597E336-1130-4570-952E-2FF8507FCA2B}" srcId="{FECD9D39-7D95-47E9-BA5E-8D0CAF266837}" destId="{2D8AA7EC-170B-49D6-8BFB-87336579430B}" srcOrd="0" destOrd="0" parTransId="{7C49098F-432D-413E-B63D-2E469CBE3B2E}" sibTransId="{EC1495B9-76E5-4662-819A-6ACF4AB7A41D}"/>
    <dgm:cxn modelId="{9439EE4E-9BCC-4F44-A326-2AE7FC1458AA}" type="presOf" srcId="{339AB5D9-7644-4E68-A5C2-9600E671D648}" destId="{05ECA19E-5FA2-4717-8D44-F93D39949501}" srcOrd="1" destOrd="0" presId="urn:microsoft.com/office/officeart/2005/8/layout/radial1"/>
    <dgm:cxn modelId="{BC7B7736-E23E-4ACB-9C06-D78333A2DF97}" type="presOf" srcId="{A3B0F312-B8EA-4F11-9765-0F54B9217486}" destId="{AC9093C0-D15B-49C1-A823-C9F4395760F8}" srcOrd="0" destOrd="0" presId="urn:microsoft.com/office/officeart/2005/8/layout/radial1"/>
    <dgm:cxn modelId="{F8F7EE67-AD6D-4614-A9EF-1E3F5A3A4B5B}" type="presOf" srcId="{D7FFDAF0-9EAE-4DBC-B4D3-FE7721E501EE}" destId="{3EEF3358-9480-4B99-9A45-83CBC915D97D}" srcOrd="0" destOrd="0" presId="urn:microsoft.com/office/officeart/2005/8/layout/radial1"/>
    <dgm:cxn modelId="{7BCC8238-5FEB-440B-BA4F-58F3F5249526}" type="presOf" srcId="{C941FCA9-34A4-4615-BF06-2468D8E087D0}" destId="{A1165139-A4B3-4F27-8682-4E9F0F576991}" srcOrd="0" destOrd="0" presId="urn:microsoft.com/office/officeart/2005/8/layout/radial1"/>
    <dgm:cxn modelId="{C2AE6D38-18B2-448F-B09C-992A5B9794C4}" type="presOf" srcId="{339AB5D9-7644-4E68-A5C2-9600E671D648}" destId="{A3BEBFFC-FFA5-4262-AC79-B55D99694CD6}" srcOrd="0" destOrd="0" presId="urn:microsoft.com/office/officeart/2005/8/layout/radial1"/>
    <dgm:cxn modelId="{4F5B10B9-8206-49FE-8685-9FF8B986DF30}" type="presOf" srcId="{A3B0F312-B8EA-4F11-9765-0F54B9217486}" destId="{ED779FFF-30F2-4079-96CD-30C881428E50}" srcOrd="1" destOrd="0" presId="urn:microsoft.com/office/officeart/2005/8/layout/radial1"/>
    <dgm:cxn modelId="{F9A80484-4576-49C9-9EA1-A97D6AF122D5}" srcId="{2D8AA7EC-170B-49D6-8BFB-87336579430B}" destId="{9C98B87F-BB59-4232-B7FC-CA2BCBF2A510}" srcOrd="2" destOrd="0" parTransId="{4EA447A7-20BD-4DA5-AE31-708786DA6D91}" sibTransId="{CD47C04A-BCDE-4117-B9B8-87C77F88CA81}"/>
    <dgm:cxn modelId="{32771482-88D7-4407-B7A8-8201AD91EC52}" type="presOf" srcId="{E6239B4A-F679-48D2-9BE9-F5B9BDF1BD6F}" destId="{15B64ED3-9454-4248-BC92-E249049F0F74}" srcOrd="1" destOrd="0" presId="urn:microsoft.com/office/officeart/2005/8/layout/radial1"/>
    <dgm:cxn modelId="{D3F18C6C-8E58-46A3-A718-B3898534A3FE}" srcId="{2D8AA7EC-170B-49D6-8BFB-87336579430B}" destId="{373168A8-66C7-4E9E-BF6C-6821A9C582AC}" srcOrd="4" destOrd="0" parTransId="{E6239B4A-F679-48D2-9BE9-F5B9BDF1BD6F}" sibTransId="{92D3E2FC-E3C4-4395-8353-644E9204114C}"/>
    <dgm:cxn modelId="{BE861E82-EEED-49EF-9A8A-1805B21B4FF0}" type="presOf" srcId="{9C98B87F-BB59-4232-B7FC-CA2BCBF2A510}" destId="{E7C190C2-463B-47AE-AD1A-687CC8211323}" srcOrd="0" destOrd="0" presId="urn:microsoft.com/office/officeart/2005/8/layout/radial1"/>
    <dgm:cxn modelId="{D327D9F4-DDA8-4288-B8AB-7C3B1F35024B}" type="presOf" srcId="{DC7C4A21-7B50-4818-A89F-BD01046651E3}" destId="{4D7AE198-37A8-43CF-8DFF-3748D3ACFEB5}" srcOrd="1" destOrd="0" presId="urn:microsoft.com/office/officeart/2005/8/layout/radial1"/>
    <dgm:cxn modelId="{A07FB367-858E-4D78-ADFC-0AF841AFD7D8}" type="presOf" srcId="{C941FCA9-34A4-4615-BF06-2468D8E087D0}" destId="{738E9837-4A94-4E13-A472-FAC431B7CE0A}" srcOrd="1" destOrd="0" presId="urn:microsoft.com/office/officeart/2005/8/layout/radial1"/>
    <dgm:cxn modelId="{6789A669-B8D4-4E9E-A0BA-F9ED02FC4AFD}" type="presOf" srcId="{6182D194-0A45-43F2-BB78-1F6C77DA38D7}" destId="{C9874539-A0DB-4BF7-A1F9-E40F9B3133C8}" srcOrd="1" destOrd="0" presId="urn:microsoft.com/office/officeart/2005/8/layout/radial1"/>
    <dgm:cxn modelId="{5B71154F-2E33-4BD7-8930-170CEA31F0F9}" type="presOf" srcId="{4EA447A7-20BD-4DA5-AE31-708786DA6D91}" destId="{64BE7CCE-8B88-428D-8DD0-7D69F8A36F9A}" srcOrd="1" destOrd="0" presId="urn:microsoft.com/office/officeart/2005/8/layout/radial1"/>
    <dgm:cxn modelId="{860CCB8C-8D45-4138-9CE5-F3B0BD050BD7}" type="presParOf" srcId="{5108337C-3251-44A1-8928-62C067CBE0B7}" destId="{E4296AC2-055F-4839-9743-61987B26BBC9}" srcOrd="0" destOrd="0" presId="urn:microsoft.com/office/officeart/2005/8/layout/radial1"/>
    <dgm:cxn modelId="{26469DDE-46CA-476D-8930-4D6BE64578C9}" type="presParOf" srcId="{5108337C-3251-44A1-8928-62C067CBE0B7}" destId="{25E6998F-90D5-4EBB-8B32-9D6ED997FFD6}" srcOrd="1" destOrd="0" presId="urn:microsoft.com/office/officeart/2005/8/layout/radial1"/>
    <dgm:cxn modelId="{89116C9E-ADE1-470B-B15A-E64B249FA244}" type="presParOf" srcId="{25E6998F-90D5-4EBB-8B32-9D6ED997FFD6}" destId="{4D7AE198-37A8-43CF-8DFF-3748D3ACFEB5}" srcOrd="0" destOrd="0" presId="urn:microsoft.com/office/officeart/2005/8/layout/radial1"/>
    <dgm:cxn modelId="{D720ACC9-4F0A-4A43-8B42-EE0A178671C3}" type="presParOf" srcId="{5108337C-3251-44A1-8928-62C067CBE0B7}" destId="{4762F9CC-2AE5-4BF4-A093-5BD6B770781A}" srcOrd="2" destOrd="0" presId="urn:microsoft.com/office/officeart/2005/8/layout/radial1"/>
    <dgm:cxn modelId="{825DE07F-8866-41F7-B9BE-BF49B1BBB6F6}" type="presParOf" srcId="{5108337C-3251-44A1-8928-62C067CBE0B7}" destId="{AC9093C0-D15B-49C1-A823-C9F4395760F8}" srcOrd="3" destOrd="0" presId="urn:microsoft.com/office/officeart/2005/8/layout/radial1"/>
    <dgm:cxn modelId="{FC96B674-3672-4129-BFE0-9B3AD78DDF06}" type="presParOf" srcId="{AC9093C0-D15B-49C1-A823-C9F4395760F8}" destId="{ED779FFF-30F2-4079-96CD-30C881428E50}" srcOrd="0" destOrd="0" presId="urn:microsoft.com/office/officeart/2005/8/layout/radial1"/>
    <dgm:cxn modelId="{98D5021D-AE90-4BEF-9B53-FF684C2DF067}" type="presParOf" srcId="{5108337C-3251-44A1-8928-62C067CBE0B7}" destId="{BA0959D5-FF03-43BA-A7B4-0A31315D13D2}" srcOrd="4" destOrd="0" presId="urn:microsoft.com/office/officeart/2005/8/layout/radial1"/>
    <dgm:cxn modelId="{99D4D64F-E03E-41C4-B697-8C394EB73D0E}" type="presParOf" srcId="{5108337C-3251-44A1-8928-62C067CBE0B7}" destId="{424FD82D-2D62-4B23-8207-136E88A8C03A}" srcOrd="5" destOrd="0" presId="urn:microsoft.com/office/officeart/2005/8/layout/radial1"/>
    <dgm:cxn modelId="{A15FEDD3-1A24-4624-B363-21041A2D97FD}" type="presParOf" srcId="{424FD82D-2D62-4B23-8207-136E88A8C03A}" destId="{64BE7CCE-8B88-428D-8DD0-7D69F8A36F9A}" srcOrd="0" destOrd="0" presId="urn:microsoft.com/office/officeart/2005/8/layout/radial1"/>
    <dgm:cxn modelId="{143D1220-EFB1-4EAF-8D66-1C5964324909}" type="presParOf" srcId="{5108337C-3251-44A1-8928-62C067CBE0B7}" destId="{E7C190C2-463B-47AE-AD1A-687CC8211323}" srcOrd="6" destOrd="0" presId="urn:microsoft.com/office/officeart/2005/8/layout/radial1"/>
    <dgm:cxn modelId="{54FDBECF-08EC-4DC1-9531-9C8BCCC00B54}" type="presParOf" srcId="{5108337C-3251-44A1-8928-62C067CBE0B7}" destId="{A1165139-A4B3-4F27-8682-4E9F0F576991}" srcOrd="7" destOrd="0" presId="urn:microsoft.com/office/officeart/2005/8/layout/radial1"/>
    <dgm:cxn modelId="{46DA830A-3137-47A9-B2A5-89F903A215D7}" type="presParOf" srcId="{A1165139-A4B3-4F27-8682-4E9F0F576991}" destId="{738E9837-4A94-4E13-A472-FAC431B7CE0A}" srcOrd="0" destOrd="0" presId="urn:microsoft.com/office/officeart/2005/8/layout/radial1"/>
    <dgm:cxn modelId="{F9A04D65-4495-40FB-8E50-623323B8DB68}" type="presParOf" srcId="{5108337C-3251-44A1-8928-62C067CBE0B7}" destId="{3EEF3358-9480-4B99-9A45-83CBC915D97D}" srcOrd="8" destOrd="0" presId="urn:microsoft.com/office/officeart/2005/8/layout/radial1"/>
    <dgm:cxn modelId="{FD2A83DF-75FE-44F4-8274-EB71F5DEEC1E}" type="presParOf" srcId="{5108337C-3251-44A1-8928-62C067CBE0B7}" destId="{29413F99-16E8-418A-99EC-389E8F17F8BA}" srcOrd="9" destOrd="0" presId="urn:microsoft.com/office/officeart/2005/8/layout/radial1"/>
    <dgm:cxn modelId="{483F66E6-A748-4B9D-8E28-005F39FE241B}" type="presParOf" srcId="{29413F99-16E8-418A-99EC-389E8F17F8BA}" destId="{15B64ED3-9454-4248-BC92-E249049F0F74}" srcOrd="0" destOrd="0" presId="urn:microsoft.com/office/officeart/2005/8/layout/radial1"/>
    <dgm:cxn modelId="{2225D0C2-A48C-4A00-874B-B80CA21C5351}" type="presParOf" srcId="{5108337C-3251-44A1-8928-62C067CBE0B7}" destId="{5387CE1B-B902-4CF9-B79F-87B020D3A906}" srcOrd="10" destOrd="0" presId="urn:microsoft.com/office/officeart/2005/8/layout/radial1"/>
    <dgm:cxn modelId="{50EA1C00-FE8D-4971-BFB7-9E1B4257D5A1}" type="presParOf" srcId="{5108337C-3251-44A1-8928-62C067CBE0B7}" destId="{0DA01455-AF82-4DE8-8A6E-2873E27188CF}" srcOrd="11" destOrd="0" presId="urn:microsoft.com/office/officeart/2005/8/layout/radial1"/>
    <dgm:cxn modelId="{97C3B9D9-3B58-4215-AA5F-DCB7F5ADB5D1}" type="presParOf" srcId="{0DA01455-AF82-4DE8-8A6E-2873E27188CF}" destId="{C9874539-A0DB-4BF7-A1F9-E40F9B3133C8}" srcOrd="0" destOrd="0" presId="urn:microsoft.com/office/officeart/2005/8/layout/radial1"/>
    <dgm:cxn modelId="{68C75FC4-D285-4FAE-A02D-18046B240362}" type="presParOf" srcId="{5108337C-3251-44A1-8928-62C067CBE0B7}" destId="{3E03D880-0D8A-4FB4-A60C-BD6FF267CF24}" srcOrd="12" destOrd="0" presId="urn:microsoft.com/office/officeart/2005/8/layout/radial1"/>
    <dgm:cxn modelId="{919350AD-8C82-4C24-AFB8-3439C86407B3}" type="presParOf" srcId="{5108337C-3251-44A1-8928-62C067CBE0B7}" destId="{A3BEBFFC-FFA5-4262-AC79-B55D99694CD6}" srcOrd="13" destOrd="0" presId="urn:microsoft.com/office/officeart/2005/8/layout/radial1"/>
    <dgm:cxn modelId="{AD5D7EBD-0330-4F06-A46C-383415F6CBBF}" type="presParOf" srcId="{A3BEBFFC-FFA5-4262-AC79-B55D99694CD6}" destId="{05ECA19E-5FA2-4717-8D44-F93D39949501}" srcOrd="0" destOrd="0" presId="urn:microsoft.com/office/officeart/2005/8/layout/radial1"/>
    <dgm:cxn modelId="{1D072427-4364-4FA0-AB6F-B9006BB4355A}" type="presParOf" srcId="{5108337C-3251-44A1-8928-62C067CBE0B7}" destId="{D5E2F2C7-830D-46C6-AF29-0A0DF0A31609}"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CF514-55C9-0144-A49C-4AD576DE96BF}">
      <dsp:nvSpPr>
        <dsp:cNvPr id="0" name=""/>
        <dsp:cNvSpPr/>
      </dsp:nvSpPr>
      <dsp:spPr>
        <a:xfrm>
          <a:off x="1366463" y="295821"/>
          <a:ext cx="1345169" cy="1213986"/>
        </a:xfrm>
        <a:prstGeom prst="ellipse">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b="1" kern="1200" dirty="0" smtClean="0">
              <a:solidFill>
                <a:srgbClr val="FFFFFF"/>
              </a:solidFill>
            </a:rPr>
            <a:t>მაძიებლის ჩართულობა </a:t>
          </a:r>
          <a:endParaRPr lang="en-US" sz="1200" b="1" kern="1200" dirty="0">
            <a:solidFill>
              <a:srgbClr val="FFFFFF"/>
            </a:solidFill>
          </a:endParaRPr>
        </a:p>
      </dsp:txBody>
      <dsp:txXfrm>
        <a:off x="1563458" y="473605"/>
        <a:ext cx="951179" cy="858418"/>
      </dsp:txXfrm>
    </dsp:sp>
    <dsp:sp modelId="{175A5DF5-2A0A-8943-93D7-83D3C9C54904}">
      <dsp:nvSpPr>
        <dsp:cNvPr id="0" name=""/>
        <dsp:cNvSpPr/>
      </dsp:nvSpPr>
      <dsp:spPr>
        <a:xfrm rot="2227306">
          <a:off x="2637523" y="1198057"/>
          <a:ext cx="385734" cy="345170"/>
        </a:xfrm>
        <a:prstGeom prst="rightArrow">
          <a:avLst>
            <a:gd name="adj1" fmla="val 60000"/>
            <a:gd name="adj2" fmla="val 50000"/>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80000"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bg1"/>
            </a:solidFill>
          </a:endParaRPr>
        </a:p>
      </dsp:txBody>
      <dsp:txXfrm>
        <a:off x="2648015" y="1235844"/>
        <a:ext cx="282183" cy="207102"/>
      </dsp:txXfrm>
    </dsp:sp>
    <dsp:sp modelId="{A680916A-0A3A-7149-AB72-4986B3FDF955}">
      <dsp:nvSpPr>
        <dsp:cNvPr id="0" name=""/>
        <dsp:cNvSpPr/>
      </dsp:nvSpPr>
      <dsp:spPr>
        <a:xfrm>
          <a:off x="2824086" y="1378299"/>
          <a:ext cx="1290250" cy="1213986"/>
        </a:xfrm>
        <a:prstGeom prst="ellipse">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b="1" kern="1200" dirty="0" smtClean="0">
              <a:solidFill>
                <a:schemeClr val="bg1"/>
              </a:solidFill>
            </a:rPr>
            <a:t>პროფესიული პროფილი</a:t>
          </a:r>
          <a:endParaRPr lang="en-US" sz="1200" b="1" kern="1200" dirty="0">
            <a:solidFill>
              <a:schemeClr val="bg1"/>
            </a:solidFill>
          </a:endParaRPr>
        </a:p>
      </dsp:txBody>
      <dsp:txXfrm>
        <a:off x="3013039" y="1556083"/>
        <a:ext cx="912344" cy="858418"/>
      </dsp:txXfrm>
    </dsp:sp>
    <dsp:sp modelId="{CA2C491E-294E-544A-B9BF-221C05869CE3}">
      <dsp:nvSpPr>
        <dsp:cNvPr id="0" name=""/>
        <dsp:cNvSpPr/>
      </dsp:nvSpPr>
      <dsp:spPr>
        <a:xfrm rot="6506703">
          <a:off x="3161757" y="2688644"/>
          <a:ext cx="373559" cy="363205"/>
        </a:xfrm>
        <a:prstGeom prst="rightArrow">
          <a:avLst>
            <a:gd name="adj1" fmla="val 60000"/>
            <a:gd name="adj2" fmla="val 50000"/>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80000"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bg1"/>
            </a:solidFill>
          </a:endParaRPr>
        </a:p>
      </dsp:txBody>
      <dsp:txXfrm rot="10800000">
        <a:off x="3233475" y="2709603"/>
        <a:ext cx="264598" cy="217923"/>
      </dsp:txXfrm>
    </dsp:sp>
    <dsp:sp modelId="{18C0E735-8FD0-7944-AFA2-7B10572012F6}">
      <dsp:nvSpPr>
        <dsp:cNvPr id="0" name=""/>
        <dsp:cNvSpPr/>
      </dsp:nvSpPr>
      <dsp:spPr>
        <a:xfrm>
          <a:off x="2268695" y="3016155"/>
          <a:ext cx="1308485" cy="1213986"/>
        </a:xfrm>
        <a:prstGeom prst="ellipse">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b="1" kern="1200" dirty="0" smtClean="0">
              <a:solidFill>
                <a:schemeClr val="bg1"/>
              </a:solidFill>
            </a:rPr>
            <a:t>სამუშაოს ძიება</a:t>
          </a:r>
          <a:endParaRPr lang="en-US" sz="1200" b="1" kern="1200" dirty="0">
            <a:solidFill>
              <a:schemeClr val="bg1"/>
            </a:solidFill>
          </a:endParaRPr>
        </a:p>
      </dsp:txBody>
      <dsp:txXfrm>
        <a:off x="2460318" y="3193939"/>
        <a:ext cx="925239" cy="858418"/>
      </dsp:txXfrm>
    </dsp:sp>
    <dsp:sp modelId="{31DED4D4-63B0-2144-926B-DFBB7FA8E4F7}">
      <dsp:nvSpPr>
        <dsp:cNvPr id="0" name=""/>
        <dsp:cNvSpPr/>
      </dsp:nvSpPr>
      <dsp:spPr>
        <a:xfrm rot="10800000">
          <a:off x="1830537" y="3698920"/>
          <a:ext cx="397520" cy="333528"/>
        </a:xfrm>
        <a:prstGeom prst="rightArrow">
          <a:avLst>
            <a:gd name="adj1" fmla="val 60000"/>
            <a:gd name="adj2" fmla="val 50000"/>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80000"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bg1"/>
            </a:solidFill>
          </a:endParaRPr>
        </a:p>
      </dsp:txBody>
      <dsp:txXfrm rot="10800000">
        <a:off x="1930595" y="3765626"/>
        <a:ext cx="297462" cy="200116"/>
      </dsp:txXfrm>
    </dsp:sp>
    <dsp:sp modelId="{5345EDB5-867D-FC41-B5AB-BA4EEDDF487A}">
      <dsp:nvSpPr>
        <dsp:cNvPr id="0" name=""/>
        <dsp:cNvSpPr/>
      </dsp:nvSpPr>
      <dsp:spPr>
        <a:xfrm>
          <a:off x="457951" y="3023083"/>
          <a:ext cx="1394414" cy="1200130"/>
        </a:xfrm>
        <a:prstGeom prst="ellipse">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b="1" kern="1200" dirty="0" smtClean="0">
              <a:solidFill>
                <a:schemeClr val="bg1"/>
              </a:solidFill>
            </a:rPr>
            <a:t>დამსაქმებლის ჩართულობა</a:t>
          </a:r>
          <a:endParaRPr lang="en-US" sz="1200" b="1" kern="1200" dirty="0">
            <a:solidFill>
              <a:schemeClr val="bg1"/>
            </a:solidFill>
          </a:endParaRPr>
        </a:p>
      </dsp:txBody>
      <dsp:txXfrm>
        <a:off x="662158" y="3198838"/>
        <a:ext cx="986000" cy="848620"/>
      </dsp:txXfrm>
    </dsp:sp>
    <dsp:sp modelId="{BADB16CB-00A8-7543-92D5-2F6D83358B26}">
      <dsp:nvSpPr>
        <dsp:cNvPr id="0" name=""/>
        <dsp:cNvSpPr/>
      </dsp:nvSpPr>
      <dsp:spPr>
        <a:xfrm rot="14716810">
          <a:off x="499234" y="2666659"/>
          <a:ext cx="397571" cy="331943"/>
        </a:xfrm>
        <a:prstGeom prst="rightArrow">
          <a:avLst>
            <a:gd name="adj1" fmla="val 60000"/>
            <a:gd name="adj2" fmla="val 50000"/>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80000"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bg1"/>
            </a:solidFill>
          </a:endParaRPr>
        </a:p>
      </dsp:txBody>
      <dsp:txXfrm rot="10800000">
        <a:off x="569847" y="2778277"/>
        <a:ext cx="297988" cy="199165"/>
      </dsp:txXfrm>
    </dsp:sp>
    <dsp:sp modelId="{AE93754A-E44A-E947-A489-3A71D79144D3}">
      <dsp:nvSpPr>
        <dsp:cNvPr id="0" name=""/>
        <dsp:cNvSpPr/>
      </dsp:nvSpPr>
      <dsp:spPr>
        <a:xfrm>
          <a:off x="-75737" y="1334896"/>
          <a:ext cx="1369244" cy="1213986"/>
        </a:xfrm>
        <a:prstGeom prst="ellipse">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b="1" kern="1200" dirty="0" smtClean="0">
              <a:solidFill>
                <a:schemeClr val="bg1"/>
              </a:solidFill>
            </a:rPr>
            <a:t>მხარდაჭერა ადგილზე და მის მიღმა</a:t>
          </a:r>
          <a:endParaRPr lang="en-US" sz="1200" b="1" kern="1200" dirty="0">
            <a:solidFill>
              <a:schemeClr val="bg1"/>
            </a:solidFill>
          </a:endParaRPr>
        </a:p>
      </dsp:txBody>
      <dsp:txXfrm>
        <a:off x="124784" y="1512680"/>
        <a:ext cx="968202" cy="858418"/>
      </dsp:txXfrm>
    </dsp:sp>
    <dsp:sp modelId="{7828E5DC-0498-3F4E-8200-26808598AFF6}">
      <dsp:nvSpPr>
        <dsp:cNvPr id="0" name=""/>
        <dsp:cNvSpPr/>
      </dsp:nvSpPr>
      <dsp:spPr>
        <a:xfrm rot="19440000">
          <a:off x="1075020" y="1153874"/>
          <a:ext cx="368461" cy="361643"/>
        </a:xfrm>
        <a:prstGeom prst="rightArrow">
          <a:avLst>
            <a:gd name="adj1" fmla="val 60000"/>
            <a:gd name="adj2" fmla="val 50000"/>
          </a:avLst>
        </a:prstGeom>
        <a:solidFill>
          <a:srgbClr val="2479B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80000"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bg1"/>
            </a:solidFill>
          </a:endParaRPr>
        </a:p>
      </dsp:txBody>
      <dsp:txXfrm>
        <a:off x="1085380" y="1258088"/>
        <a:ext cx="259968" cy="21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E4FF8FC-8473-4DFD-87CC-D576DA80B410}" type="datetimeFigureOut">
              <a:rPr lang="en-US" smtClean="0"/>
              <a:pPr/>
              <a:t>8/8/2019</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D422161-F0FA-48FB-AB7F-FA9B9B1E1F93}" type="slidenum">
              <a:rPr lang="en-US" smtClean="0"/>
              <a:pPr/>
              <a:t>‹#›</a:t>
            </a:fld>
            <a:endParaRPr lang="en-US" dirty="0"/>
          </a:p>
        </p:txBody>
      </p:sp>
    </p:spTree>
    <p:extLst>
      <p:ext uri="{BB962C8B-B14F-4D97-AF65-F5344CB8AC3E}">
        <p14:creationId xmlns:p14="http://schemas.microsoft.com/office/powerpoint/2010/main" val="92642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6CEA745-0C51-4BE0-99A5-B6BE522EADC9}" type="datetimeFigureOut">
              <a:rPr lang="en-US" smtClean="0"/>
              <a:t>8/8/2019</a:t>
            </a:fld>
            <a:endParaRPr lang="en-US" dirty="0"/>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2A266C8-B6BD-425F-AB67-73CA3EA03027}" type="slidenum">
              <a:rPr lang="en-US" smtClean="0"/>
              <a:t>‹#›</a:t>
            </a:fld>
            <a:endParaRPr lang="en-US" dirty="0"/>
          </a:p>
        </p:txBody>
      </p:sp>
    </p:spTree>
    <p:extLst>
      <p:ext uri="{BB962C8B-B14F-4D97-AF65-F5344CB8AC3E}">
        <p14:creationId xmlns:p14="http://schemas.microsoft.com/office/powerpoint/2010/main" val="251468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66C8-B6BD-425F-AB67-73CA3EA03027}" type="slidenum">
              <a:rPr lang="en-US" smtClean="0"/>
              <a:t>10</a:t>
            </a:fld>
            <a:endParaRPr lang="en-US" dirty="0"/>
          </a:p>
        </p:txBody>
      </p:sp>
    </p:spTree>
    <p:extLst>
      <p:ext uri="{BB962C8B-B14F-4D97-AF65-F5344CB8AC3E}">
        <p14:creationId xmlns:p14="http://schemas.microsoft.com/office/powerpoint/2010/main" val="225566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105"/>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2" name="Group 31"/>
          <p:cNvGrpSpPr/>
          <p:nvPr userDrawn="1"/>
        </p:nvGrpSpPr>
        <p:grpSpPr>
          <a:xfrm rot="10800000">
            <a:off x="0" y="4520045"/>
            <a:ext cx="20574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userDrawn="1"/>
        </p:nvGrpSpPr>
        <p:grpSpPr>
          <a:xfrm>
            <a:off x="6781801" y="3975905"/>
            <a:ext cx="2033178"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91" name="Group 67"/>
          <p:cNvGrpSpPr>
            <a:grpSpLocks noChangeAspect="1"/>
          </p:cNvGrpSpPr>
          <p:nvPr userDrawn="1"/>
        </p:nvGrpSpPr>
        <p:grpSpPr bwMode="auto">
          <a:xfrm flipH="1" flipV="1">
            <a:off x="152398" y="152400"/>
            <a:ext cx="1600202"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userDrawn="1">
            <p:ph type="ctrTitle"/>
          </p:nvPr>
        </p:nvSpPr>
        <p:spPr>
          <a:xfrm>
            <a:off x="685800" y="1143000"/>
            <a:ext cx="7772400" cy="646331"/>
          </a:xfrm>
        </p:spPr>
        <p:txBody>
          <a:bodyPr>
            <a:normAutofit/>
          </a:bodyPr>
          <a:lstStyle>
            <a:lvl1pPr algn="ctr">
              <a:defRPr sz="36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685800" y="1828800"/>
            <a:ext cx="77724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11188646-8CEC-4AE4-B1E7-ADF9D885FD96}" type="datetimeFigureOut">
              <a:rPr lang="en-US" smtClean="0"/>
              <a:pPr/>
              <a:t>8/8/2019</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0" y="0"/>
            <a:ext cx="9144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88646-8CEC-4AE4-B1E7-ADF9D885FD96}" type="datetimeFigureOut">
              <a:rPr lang="en-US" smtClean="0"/>
              <a:pPr/>
              <a:t>8/8/2019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81E8-6DE5-4C92-89BE-5D6CD56A8B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8/8/2019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 Id="rId9"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81" y="842789"/>
            <a:ext cx="7772400" cy="2154163"/>
          </a:xfrm>
        </p:spPr>
        <p:txBody>
          <a:bodyPr>
            <a:normAutofit/>
          </a:bodyPr>
          <a:lstStyle/>
          <a:p>
            <a:pPr algn="ctr"/>
            <a:r>
              <a:rPr lang="ka-GE" sz="2800" dirty="0" smtClean="0">
                <a:solidFill>
                  <a:schemeClr val="accent2">
                    <a:lumMod val="50000"/>
                  </a:schemeClr>
                </a:solidFill>
              </a:rPr>
              <a:t/>
            </a:r>
            <a:br>
              <a:rPr lang="ka-GE" sz="2800" dirty="0" smtClean="0">
                <a:solidFill>
                  <a:schemeClr val="accent2">
                    <a:lumMod val="50000"/>
                  </a:schemeClr>
                </a:solidFill>
              </a:rPr>
            </a:br>
            <a:endParaRPr lang="en-US" sz="2800" dirty="0">
              <a:solidFill>
                <a:schemeClr val="accent2">
                  <a:lumMod val="50000"/>
                </a:schemeClr>
              </a:solidFill>
            </a:endParaRPr>
          </a:p>
        </p:txBody>
      </p:sp>
      <p:sp>
        <p:nvSpPr>
          <p:cNvPr id="3" name="Content Placeholder 2"/>
          <p:cNvSpPr>
            <a:spLocks noGrp="1"/>
          </p:cNvSpPr>
          <p:nvPr>
            <p:ph type="body" idx="1"/>
          </p:nvPr>
        </p:nvSpPr>
        <p:spPr>
          <a:xfrm>
            <a:off x="714055" y="254395"/>
            <a:ext cx="7772400" cy="6061177"/>
          </a:xfrm>
        </p:spPr>
        <p:txBody>
          <a:bodyPr>
            <a:normAutofit lnSpcReduction="10000"/>
          </a:bodyPr>
          <a:lstStyle/>
          <a:p>
            <a:pPr algn="ctr"/>
            <a:endParaRPr lang="ka-GE" sz="5800" b="1" dirty="0" smtClean="0">
              <a:solidFill>
                <a:schemeClr val="accent3">
                  <a:lumMod val="50000"/>
                </a:schemeClr>
              </a:solidFill>
            </a:endParaRPr>
          </a:p>
          <a:p>
            <a:pPr algn="ctr"/>
            <a:r>
              <a:rPr lang="ka-GE" sz="2800" b="1" dirty="0" smtClean="0">
                <a:solidFill>
                  <a:srgbClr val="2479B2"/>
                </a:solidFill>
              </a:rPr>
              <a:t>დასაქმების </a:t>
            </a:r>
            <a:r>
              <a:rPr lang="ka-GE" sz="2800" b="1" dirty="0">
                <a:solidFill>
                  <a:srgbClr val="2479B2"/>
                </a:solidFill>
              </a:rPr>
              <a:t>პროგრამების </a:t>
            </a:r>
            <a:r>
              <a:rPr lang="ka-GE" sz="2800" b="1" dirty="0" smtClean="0">
                <a:solidFill>
                  <a:srgbClr val="2479B2"/>
                </a:solidFill>
              </a:rPr>
              <a:t>დეპარტამენტი</a:t>
            </a:r>
          </a:p>
          <a:p>
            <a:pPr algn="ctr"/>
            <a:endParaRPr lang="en-US" sz="2800" b="1" dirty="0" smtClean="0">
              <a:solidFill>
                <a:srgbClr val="2479B2"/>
              </a:solidFill>
            </a:endParaRPr>
          </a:p>
          <a:p>
            <a:pPr algn="ctr"/>
            <a:r>
              <a:rPr lang="ka-GE" sz="4800" b="1" dirty="0" smtClean="0">
                <a:solidFill>
                  <a:srgbClr val="2479B2"/>
                </a:solidFill>
              </a:rPr>
              <a:t>დასაქმების ხელშეწყობის სერვისები</a:t>
            </a:r>
            <a:r>
              <a:rPr lang="ka-GE" sz="5800" b="1" dirty="0" smtClean="0">
                <a:solidFill>
                  <a:srgbClr val="2479B2"/>
                </a:solidFill>
              </a:rPr>
              <a:t/>
            </a:r>
            <a:br>
              <a:rPr lang="ka-GE" sz="5800" b="1" dirty="0" smtClean="0">
                <a:solidFill>
                  <a:srgbClr val="2479B2"/>
                </a:solidFill>
              </a:rPr>
            </a:br>
            <a:endParaRPr lang="en-US" sz="1600" b="1" dirty="0" smtClean="0">
              <a:solidFill>
                <a:srgbClr val="2479B2"/>
              </a:solidFill>
            </a:endParaRPr>
          </a:p>
          <a:p>
            <a:pPr algn="ctr"/>
            <a:endParaRPr lang="ka-GE" b="1" dirty="0" smtClean="0">
              <a:solidFill>
                <a:srgbClr val="2479B2"/>
              </a:solidFill>
            </a:endParaRPr>
          </a:p>
          <a:p>
            <a:pPr algn="ctr"/>
            <a:r>
              <a:rPr lang="ka-GE" sz="2200" b="1" dirty="0" smtClean="0">
                <a:solidFill>
                  <a:srgbClr val="2479B2"/>
                </a:solidFill>
              </a:rPr>
              <a:t>დეპარტამენტის უფროსი</a:t>
            </a:r>
            <a:br>
              <a:rPr lang="ka-GE" sz="2200" b="1" dirty="0" smtClean="0">
                <a:solidFill>
                  <a:srgbClr val="2479B2"/>
                </a:solidFill>
              </a:rPr>
            </a:br>
            <a:r>
              <a:rPr lang="ka-GE" sz="2200" b="1" dirty="0" smtClean="0">
                <a:solidFill>
                  <a:srgbClr val="2479B2"/>
                </a:solidFill>
              </a:rPr>
              <a:t>მარიამ ბეზარაშვილი</a:t>
            </a:r>
            <a:br>
              <a:rPr lang="ka-GE" sz="2200" b="1" dirty="0" smtClean="0">
                <a:solidFill>
                  <a:srgbClr val="2479B2"/>
                </a:solidFill>
              </a:rPr>
            </a:br>
            <a:endParaRPr lang="ka-GE" sz="2200" b="1" dirty="0" smtClean="0">
              <a:solidFill>
                <a:srgbClr val="2479B2"/>
              </a:solidFill>
            </a:endParaRPr>
          </a:p>
          <a:p>
            <a:pPr algn="ctr"/>
            <a:endParaRPr lang="ka-GE" sz="2200" b="1" dirty="0" smtClean="0">
              <a:solidFill>
                <a:srgbClr val="2479B2"/>
              </a:solidFill>
            </a:endParaRPr>
          </a:p>
          <a:p>
            <a:pPr algn="ctr"/>
            <a:r>
              <a:rPr lang="ka-GE" sz="2200" b="1" dirty="0" smtClean="0">
                <a:solidFill>
                  <a:srgbClr val="2479B2"/>
                </a:solidFill>
              </a:rPr>
              <a:t>2019</a:t>
            </a:r>
            <a:r>
              <a:rPr lang="en-US" sz="2200" b="1" dirty="0" smtClean="0">
                <a:solidFill>
                  <a:schemeClr val="accent3">
                    <a:lumMod val="50000"/>
                  </a:schemeClr>
                </a:solidFill>
              </a:rPr>
              <a:t>  </a:t>
            </a:r>
            <a:r>
              <a:rPr lang="ka-GE" sz="2200" b="1" dirty="0">
                <a:solidFill>
                  <a:srgbClr val="2479B2"/>
                </a:solidFill>
              </a:rPr>
              <a:t>წელი</a:t>
            </a:r>
            <a:r>
              <a:rPr lang="en-US" sz="2200" b="1" dirty="0">
                <a:solidFill>
                  <a:srgbClr val="2479B2"/>
                </a:solidFill>
              </a:rPr>
              <a:t> </a:t>
            </a:r>
            <a:r>
              <a:rPr lang="en-US" sz="2200" b="1" dirty="0" smtClean="0">
                <a:solidFill>
                  <a:schemeClr val="accent3">
                    <a:lumMod val="50000"/>
                  </a:schemeClr>
                </a:solidFill>
              </a:rPr>
              <a:t>    </a:t>
            </a:r>
            <a:r>
              <a:rPr lang="ka-GE" sz="2200" b="1" dirty="0" smtClean="0">
                <a:solidFill>
                  <a:schemeClr val="accent3">
                    <a:lumMod val="50000"/>
                  </a:schemeClr>
                </a:solidFill>
              </a:rPr>
              <a:t>29</a:t>
            </a:r>
            <a:r>
              <a:rPr lang="en-US" sz="2200" b="1" dirty="0" smtClean="0">
                <a:solidFill>
                  <a:schemeClr val="accent3">
                    <a:lumMod val="50000"/>
                  </a:schemeClr>
                </a:solidFill>
              </a:rPr>
              <a:t> </a:t>
            </a:r>
            <a:r>
              <a:rPr lang="ka-GE" sz="2200" b="1" dirty="0" smtClean="0">
                <a:solidFill>
                  <a:schemeClr val="accent3">
                    <a:lumMod val="50000"/>
                  </a:schemeClr>
                </a:solidFill>
              </a:rPr>
              <a:t>აგვისტო</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5" y="5373261"/>
            <a:ext cx="1424662" cy="1266366"/>
          </a:xfrm>
          <a:prstGeom prst="rect">
            <a:avLst/>
          </a:prstGeom>
        </p:spPr>
      </p:pic>
      <p:pic>
        <p:nvPicPr>
          <p:cNvPr id="5" name="Picture 4"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093296"/>
            <a:ext cx="2090787" cy="4445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10" y="73180"/>
            <a:ext cx="6472894" cy="10810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219" y="4509120"/>
            <a:ext cx="6371523" cy="2302275"/>
          </a:xfrm>
          <a:prstGeom prst="rect">
            <a:avLst/>
          </a:prstGeom>
        </p:spPr>
      </p:pic>
      <p:sp>
        <p:nvSpPr>
          <p:cNvPr id="7" name="Title 6"/>
          <p:cNvSpPr>
            <a:spLocks noGrp="1"/>
          </p:cNvSpPr>
          <p:nvPr>
            <p:ph type="title"/>
          </p:nvPr>
        </p:nvSpPr>
        <p:spPr/>
        <p:txBody>
          <a:bodyPr>
            <a:normAutofit/>
          </a:bodyPr>
          <a:lstStyle/>
          <a:p>
            <a:pPr algn="ctr"/>
            <a:r>
              <a:rPr lang="ka-GE" sz="2800" b="1" dirty="0" smtClean="0">
                <a:solidFill>
                  <a:srgbClr val="2479B2"/>
                </a:solidFill>
              </a:rPr>
              <a:t>დასაქმების პორტალი </a:t>
            </a:r>
            <a:r>
              <a:rPr lang="en-US" sz="2800" b="1" dirty="0" smtClean="0">
                <a:solidFill>
                  <a:srgbClr val="2479B2"/>
                </a:solidFill>
              </a:rPr>
              <a:t>worknet.gov.ge</a:t>
            </a:r>
            <a:endParaRPr lang="en-US" sz="2800" b="1" dirty="0">
              <a:solidFill>
                <a:srgbClr val="2479B2"/>
              </a:solidFill>
            </a:endParaRPr>
          </a:p>
        </p:txBody>
      </p:sp>
      <p:sp>
        <p:nvSpPr>
          <p:cNvPr id="9" name="Content Placeholder 8"/>
          <p:cNvSpPr>
            <a:spLocks noGrp="1"/>
          </p:cNvSpPr>
          <p:nvPr>
            <p:ph idx="1"/>
          </p:nvPr>
        </p:nvSpPr>
        <p:spPr>
          <a:xfrm>
            <a:off x="457200" y="1437179"/>
            <a:ext cx="8229600" cy="4872142"/>
          </a:xfrm>
        </p:spPr>
        <p:txBody>
          <a:bodyPr>
            <a:normAutofit/>
          </a:bodyPr>
          <a:lstStyle/>
          <a:p>
            <a:pPr>
              <a:spcAft>
                <a:spcPts val="600"/>
              </a:spcAft>
              <a:buClr>
                <a:srgbClr val="1D618F"/>
              </a:buClr>
              <a:buFont typeface="Wingdings" panose="05000000000000000000" pitchFamily="2" charset="2"/>
              <a:buChar char="v"/>
            </a:pPr>
            <a:r>
              <a:rPr lang="ka-GE" sz="1800" dirty="0" smtClean="0">
                <a:solidFill>
                  <a:schemeClr val="tx1">
                    <a:lumMod val="75000"/>
                    <a:lumOff val="25000"/>
                  </a:schemeClr>
                </a:solidFill>
              </a:rPr>
              <a:t>სულ რეგისტრირებული სამუშაოს მაძიებელი - </a:t>
            </a:r>
            <a:r>
              <a:rPr lang="ka-GE" sz="1800" b="1" dirty="0" smtClean="0">
                <a:solidFill>
                  <a:srgbClr val="2479B2"/>
                </a:solidFill>
              </a:rPr>
              <a:t>299</a:t>
            </a:r>
            <a:r>
              <a:rPr lang="en-US" sz="1800" b="1" dirty="0" smtClean="0">
                <a:solidFill>
                  <a:srgbClr val="2479B2"/>
                </a:solidFill>
              </a:rPr>
              <a:t>  </a:t>
            </a:r>
            <a:r>
              <a:rPr lang="ka-GE" sz="1800" b="1" dirty="0" smtClean="0">
                <a:solidFill>
                  <a:srgbClr val="2479B2"/>
                </a:solidFill>
              </a:rPr>
              <a:t>380</a:t>
            </a:r>
            <a:r>
              <a:rPr lang="ka-GE" sz="1800" dirty="0" smtClean="0">
                <a:solidFill>
                  <a:srgbClr val="2479B2"/>
                </a:solidFill>
              </a:rPr>
              <a:t>.</a:t>
            </a:r>
            <a:r>
              <a:rPr lang="ka-GE" sz="1800" b="1" dirty="0" smtClean="0">
                <a:solidFill>
                  <a:srgbClr val="2479B2"/>
                </a:solidFill>
              </a:rPr>
              <a:t> </a:t>
            </a:r>
            <a:r>
              <a:rPr lang="ka-GE" sz="1800" dirty="0" smtClean="0">
                <a:solidFill>
                  <a:schemeClr val="tx1">
                    <a:lumMod val="75000"/>
                    <a:lumOff val="25000"/>
                  </a:schemeClr>
                </a:solidFill>
              </a:rPr>
              <a:t>მათ შორის, აქტიური სამუშაოს მაძიებელი - </a:t>
            </a:r>
            <a:r>
              <a:rPr lang="ka-GE" sz="1800" b="1" dirty="0" smtClean="0">
                <a:solidFill>
                  <a:srgbClr val="2479B2"/>
                </a:solidFill>
              </a:rPr>
              <a:t>261 202</a:t>
            </a:r>
            <a:r>
              <a:rPr lang="ka-GE" sz="1800" dirty="0" smtClean="0">
                <a:solidFill>
                  <a:srgbClr val="2479B2"/>
                </a:solidFill>
              </a:rPr>
              <a:t>;</a:t>
            </a:r>
          </a:p>
          <a:p>
            <a:pPr>
              <a:spcAft>
                <a:spcPts val="600"/>
              </a:spcAft>
              <a:buClr>
                <a:srgbClr val="1D618F"/>
              </a:buClr>
              <a:buFont typeface="Wingdings" panose="05000000000000000000" pitchFamily="2" charset="2"/>
              <a:buChar char="v"/>
            </a:pPr>
            <a:r>
              <a:rPr lang="ka-GE" sz="1800" dirty="0" smtClean="0">
                <a:solidFill>
                  <a:schemeClr val="tx1">
                    <a:lumMod val="75000"/>
                    <a:lumOff val="25000"/>
                  </a:schemeClr>
                </a:solidFill>
              </a:rPr>
              <a:t>ვთანამშრომლობთ </a:t>
            </a:r>
            <a:r>
              <a:rPr lang="en-US" sz="1800" b="1" dirty="0" smtClean="0">
                <a:solidFill>
                  <a:srgbClr val="2479B2"/>
                </a:solidFill>
              </a:rPr>
              <a:t>1000</a:t>
            </a:r>
            <a:r>
              <a:rPr lang="ka-GE" sz="1800" dirty="0" smtClean="0">
                <a:solidFill>
                  <a:schemeClr val="tx1">
                    <a:lumMod val="75000"/>
                    <a:lumOff val="25000"/>
                  </a:schemeClr>
                </a:solidFill>
              </a:rPr>
              <a:t>-მდე დამსაქმებელთან. მათ შორის, პორტალზე რეგისტრირებულია </a:t>
            </a:r>
            <a:r>
              <a:rPr lang="ka-GE" sz="1800" b="1" dirty="0" smtClean="0">
                <a:solidFill>
                  <a:srgbClr val="2479B2"/>
                </a:solidFill>
              </a:rPr>
              <a:t>600</a:t>
            </a:r>
            <a:r>
              <a:rPr lang="ka-GE" sz="1800" dirty="0" smtClean="0">
                <a:solidFill>
                  <a:schemeClr val="tx1">
                    <a:lumMod val="75000"/>
                    <a:lumOff val="25000"/>
                  </a:schemeClr>
                </a:solidFill>
              </a:rPr>
              <a:t>-ზე მეტი დამსაქმებელი;</a:t>
            </a:r>
            <a:endParaRPr lang="ka-GE" sz="1800" dirty="0">
              <a:solidFill>
                <a:srgbClr val="2479B2"/>
              </a:solidFill>
            </a:endParaRPr>
          </a:p>
          <a:p>
            <a:pPr>
              <a:spcAft>
                <a:spcPts val="600"/>
              </a:spcAft>
              <a:buClr>
                <a:srgbClr val="1D618F"/>
              </a:buClr>
              <a:buFont typeface="Wingdings" panose="05000000000000000000" pitchFamily="2" charset="2"/>
              <a:buChar char="v"/>
            </a:pPr>
            <a:r>
              <a:rPr lang="ka-GE" sz="1800" b="1" dirty="0" smtClean="0">
                <a:solidFill>
                  <a:srgbClr val="2479B2"/>
                </a:solidFill>
              </a:rPr>
              <a:t>201</a:t>
            </a:r>
            <a:r>
              <a:rPr lang="ka-GE" sz="1800" b="1" dirty="0">
                <a:solidFill>
                  <a:srgbClr val="2479B2"/>
                </a:solidFill>
              </a:rPr>
              <a:t>8</a:t>
            </a:r>
            <a:r>
              <a:rPr lang="ka-GE" sz="1800" dirty="0" smtClean="0">
                <a:solidFill>
                  <a:schemeClr val="tx1">
                    <a:lumMod val="75000"/>
                    <a:lumOff val="25000"/>
                  </a:schemeClr>
                </a:solidFill>
              </a:rPr>
              <a:t> წელს წარმოდგენილი ვაკანსიები - </a:t>
            </a:r>
            <a:r>
              <a:rPr lang="ka-GE" sz="1800" b="1" dirty="0" smtClean="0">
                <a:solidFill>
                  <a:srgbClr val="2479B2"/>
                </a:solidFill>
              </a:rPr>
              <a:t>8932</a:t>
            </a:r>
            <a:r>
              <a:rPr lang="ka-GE" sz="1800" dirty="0" smtClean="0">
                <a:solidFill>
                  <a:srgbClr val="2479B2"/>
                </a:solidFill>
              </a:rPr>
              <a:t>;</a:t>
            </a:r>
          </a:p>
          <a:p>
            <a:pPr>
              <a:spcAft>
                <a:spcPts val="600"/>
              </a:spcAft>
              <a:buClr>
                <a:srgbClr val="1D618F"/>
              </a:buClr>
              <a:buFont typeface="Wingdings" panose="05000000000000000000" pitchFamily="2" charset="2"/>
              <a:buChar char="v"/>
            </a:pPr>
            <a:r>
              <a:rPr lang="ka-GE" sz="1800" b="1" dirty="0" smtClean="0">
                <a:solidFill>
                  <a:srgbClr val="2479B2"/>
                </a:solidFill>
              </a:rPr>
              <a:t>201</a:t>
            </a:r>
            <a:r>
              <a:rPr lang="ka-GE" sz="1800" b="1" dirty="0">
                <a:solidFill>
                  <a:srgbClr val="2479B2"/>
                </a:solidFill>
              </a:rPr>
              <a:t>8</a:t>
            </a:r>
            <a:r>
              <a:rPr lang="ka-GE" sz="1800" b="1" dirty="0" smtClean="0">
                <a:solidFill>
                  <a:srgbClr val="2479B2"/>
                </a:solidFill>
              </a:rPr>
              <a:t> </a:t>
            </a:r>
            <a:r>
              <a:rPr lang="ka-GE" sz="1800" dirty="0" smtClean="0">
                <a:solidFill>
                  <a:schemeClr val="tx1">
                    <a:lumMod val="75000"/>
                    <a:lumOff val="25000"/>
                  </a:schemeClr>
                </a:solidFill>
              </a:rPr>
              <a:t>წელს </a:t>
            </a:r>
            <a:r>
              <a:rPr lang="ka-GE" sz="1800" dirty="0">
                <a:solidFill>
                  <a:schemeClr val="tx1">
                    <a:lumMod val="75000"/>
                    <a:lumOff val="25000"/>
                  </a:schemeClr>
                </a:solidFill>
              </a:rPr>
              <a:t>დასაქმდა </a:t>
            </a:r>
            <a:r>
              <a:rPr lang="ka-GE" sz="1800" b="1" dirty="0" smtClean="0">
                <a:solidFill>
                  <a:srgbClr val="2479B2"/>
                </a:solidFill>
              </a:rPr>
              <a:t>1888</a:t>
            </a:r>
            <a:r>
              <a:rPr lang="ka-GE" sz="1800" dirty="0" smtClean="0">
                <a:solidFill>
                  <a:schemeClr val="tx1">
                    <a:lumMod val="75000"/>
                    <a:lumOff val="25000"/>
                  </a:schemeClr>
                </a:solidFill>
              </a:rPr>
              <a:t> </a:t>
            </a:r>
            <a:r>
              <a:rPr lang="ka-GE" sz="1800" dirty="0">
                <a:solidFill>
                  <a:schemeClr val="tx1">
                    <a:lumMod val="75000"/>
                    <a:lumOff val="25000"/>
                  </a:schemeClr>
                </a:solidFill>
              </a:rPr>
              <a:t>სამუშაოს </a:t>
            </a:r>
            <a:r>
              <a:rPr lang="ka-GE" sz="1800" dirty="0" smtClean="0">
                <a:solidFill>
                  <a:schemeClr val="tx1">
                    <a:lumMod val="75000"/>
                    <a:lumOff val="25000"/>
                  </a:schemeClr>
                </a:solidFill>
              </a:rPr>
              <a:t>მაძიებელი. </a:t>
            </a:r>
            <a:r>
              <a:rPr lang="ka-GE" sz="1800" dirty="0">
                <a:solidFill>
                  <a:schemeClr val="tx1">
                    <a:lumMod val="75000"/>
                    <a:lumOff val="25000"/>
                  </a:schemeClr>
                </a:solidFill>
              </a:rPr>
              <a:t>მათ </a:t>
            </a:r>
            <a:r>
              <a:rPr lang="ka-GE" sz="1800" dirty="0" smtClean="0">
                <a:solidFill>
                  <a:schemeClr val="tx1">
                    <a:lumMod val="75000"/>
                    <a:lumOff val="25000"/>
                  </a:schemeClr>
                </a:solidFill>
              </a:rPr>
              <a:t>შორის, </a:t>
            </a:r>
            <a:r>
              <a:rPr lang="ka-GE" sz="1800" b="1" dirty="0" smtClean="0">
                <a:solidFill>
                  <a:srgbClr val="2479B2"/>
                </a:solidFill>
              </a:rPr>
              <a:t>99</a:t>
            </a:r>
            <a:r>
              <a:rPr lang="ka-GE" sz="1800" b="1" dirty="0" smtClean="0">
                <a:solidFill>
                  <a:schemeClr val="accent3">
                    <a:lumMod val="50000"/>
                  </a:schemeClr>
                </a:solidFill>
              </a:rPr>
              <a:t> </a:t>
            </a:r>
            <a:r>
              <a:rPr lang="ka-GE" sz="1800" dirty="0" smtClean="0">
                <a:solidFill>
                  <a:schemeClr val="tx1">
                    <a:lumMod val="75000"/>
                    <a:lumOff val="25000"/>
                  </a:schemeClr>
                </a:solidFill>
              </a:rPr>
              <a:t>შშმ პირი;</a:t>
            </a:r>
          </a:p>
          <a:p>
            <a:pPr>
              <a:spcAft>
                <a:spcPts val="600"/>
              </a:spcAft>
              <a:buClr>
                <a:srgbClr val="1D618F"/>
              </a:buClr>
              <a:buFont typeface="Wingdings" panose="05000000000000000000" pitchFamily="2" charset="2"/>
              <a:buChar char="v"/>
            </a:pPr>
            <a:r>
              <a:rPr lang="ka-GE" sz="1800" b="1" dirty="0" smtClean="0">
                <a:solidFill>
                  <a:srgbClr val="2479B2"/>
                </a:solidFill>
              </a:rPr>
              <a:t>2019</a:t>
            </a:r>
            <a:r>
              <a:rPr lang="ka-GE" sz="1800" dirty="0">
                <a:solidFill>
                  <a:schemeClr val="tx1">
                    <a:lumMod val="75000"/>
                    <a:lumOff val="25000"/>
                  </a:schemeClr>
                </a:solidFill>
              </a:rPr>
              <a:t> წელს წარმოდგენილი </a:t>
            </a:r>
            <a:r>
              <a:rPr lang="ka-GE" sz="1800" dirty="0" smtClean="0">
                <a:solidFill>
                  <a:schemeClr val="tx1">
                    <a:lumMod val="75000"/>
                    <a:lumOff val="25000"/>
                  </a:schemeClr>
                </a:solidFill>
              </a:rPr>
              <a:t>ვაკანსიები - </a:t>
            </a:r>
            <a:r>
              <a:rPr lang="ka-GE" sz="1800" b="1" dirty="0" smtClean="0">
                <a:solidFill>
                  <a:srgbClr val="2479B2"/>
                </a:solidFill>
              </a:rPr>
              <a:t>5924</a:t>
            </a:r>
            <a:endParaRPr lang="ka-GE" sz="1800" dirty="0" smtClean="0">
              <a:solidFill>
                <a:schemeClr val="tx1">
                  <a:lumMod val="75000"/>
                  <a:lumOff val="25000"/>
                </a:schemeClr>
              </a:solidFill>
            </a:endParaRPr>
          </a:p>
          <a:p>
            <a:pPr>
              <a:spcAft>
                <a:spcPts val="600"/>
              </a:spcAft>
              <a:buClr>
                <a:srgbClr val="1D618F"/>
              </a:buClr>
              <a:buFont typeface="Wingdings" panose="05000000000000000000" pitchFamily="2" charset="2"/>
              <a:buChar char="v"/>
            </a:pPr>
            <a:r>
              <a:rPr lang="ka-GE" sz="1800" b="1" dirty="0" smtClean="0">
                <a:solidFill>
                  <a:srgbClr val="2479B2"/>
                </a:solidFill>
              </a:rPr>
              <a:t>2019 </a:t>
            </a:r>
            <a:r>
              <a:rPr lang="ka-GE" sz="1800" dirty="0" smtClean="0">
                <a:solidFill>
                  <a:schemeClr val="tx1">
                    <a:lumMod val="75000"/>
                    <a:lumOff val="25000"/>
                  </a:schemeClr>
                </a:solidFill>
              </a:rPr>
              <a:t>წელს, </a:t>
            </a:r>
            <a:r>
              <a:rPr lang="ka-GE" sz="1800" b="1" dirty="0" smtClean="0">
                <a:solidFill>
                  <a:srgbClr val="2479B2"/>
                </a:solidFill>
              </a:rPr>
              <a:t>ივლისის </a:t>
            </a:r>
            <a:r>
              <a:rPr lang="ka-GE" sz="1800" dirty="0" smtClean="0">
                <a:solidFill>
                  <a:schemeClr val="tx1">
                    <a:lumMod val="75000"/>
                    <a:lumOff val="25000"/>
                  </a:schemeClr>
                </a:solidFill>
              </a:rPr>
              <a:t>მდგომარეობით, </a:t>
            </a:r>
            <a:r>
              <a:rPr lang="ka-GE" sz="1800" dirty="0" smtClean="0">
                <a:solidFill>
                  <a:schemeClr val="tx1">
                    <a:lumMod val="95000"/>
                    <a:lumOff val="5000"/>
                  </a:schemeClr>
                </a:solidFill>
              </a:rPr>
              <a:t>დასაქმებულია</a:t>
            </a:r>
            <a:r>
              <a:rPr lang="ka-GE" sz="1800" dirty="0" smtClean="0">
                <a:solidFill>
                  <a:srgbClr val="FF0000"/>
                </a:solidFill>
              </a:rPr>
              <a:t> </a:t>
            </a:r>
            <a:r>
              <a:rPr lang="ka-GE" sz="1800" b="1" dirty="0" smtClean="0">
                <a:solidFill>
                  <a:srgbClr val="2479B2"/>
                </a:solidFill>
              </a:rPr>
              <a:t>849 (668 დადასტურებული, 181 -ზე მიმდინარეობს მონიტორინგი).</a:t>
            </a:r>
            <a:r>
              <a:rPr lang="ka-GE" sz="1800" dirty="0" smtClean="0">
                <a:solidFill>
                  <a:srgbClr val="FF0000"/>
                </a:solidFill>
              </a:rPr>
              <a:t> </a:t>
            </a:r>
            <a:r>
              <a:rPr lang="ka-GE" sz="1800" dirty="0" smtClean="0">
                <a:solidFill>
                  <a:schemeClr val="tx1">
                    <a:lumMod val="95000"/>
                    <a:lumOff val="5000"/>
                  </a:schemeClr>
                </a:solidFill>
              </a:rPr>
              <a:t>სამუშაოს მაძიებელი. მათ შორის </a:t>
            </a:r>
            <a:r>
              <a:rPr lang="ka-GE" sz="1800" b="1" dirty="0" smtClean="0">
                <a:solidFill>
                  <a:srgbClr val="2479B2"/>
                </a:solidFill>
              </a:rPr>
              <a:t>50 </a:t>
            </a:r>
            <a:r>
              <a:rPr lang="ka-GE" sz="1800" dirty="0" smtClean="0">
                <a:solidFill>
                  <a:schemeClr val="tx1">
                    <a:lumMod val="95000"/>
                    <a:lumOff val="5000"/>
                  </a:schemeClr>
                </a:solidFill>
              </a:rPr>
              <a:t>შშმ პირი; მიმდინარეობს მონიტორინგი.</a:t>
            </a:r>
            <a:endParaRPr lang="ka-GE" sz="1800" dirty="0">
              <a:solidFill>
                <a:schemeClr val="tx1">
                  <a:lumMod val="95000"/>
                  <a:lumOff val="5000"/>
                </a:schemeClr>
              </a:solidFill>
            </a:endParaRPr>
          </a:p>
        </p:txBody>
      </p:sp>
      <p:pic>
        <p:nvPicPr>
          <p:cNvPr id="8" name="Picture 7" descr="C:\Users\user.user-PC\Desktop\bardak\logoebi\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535595934"/>
      </p:ext>
    </p:extLst>
  </p:cSld>
  <p:clrMapOvr>
    <a:masterClrMapping/>
  </p:clrMapOvr>
  <p:transition spd="slow">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3939214716"/>
              </p:ext>
            </p:extLst>
          </p:nvPr>
        </p:nvGraphicFramePr>
        <p:xfrm>
          <a:off x="611188" y="332656"/>
          <a:ext cx="8229600" cy="597666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72791061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ka-GE" sz="2800" b="1" dirty="0" smtClean="0">
                <a:solidFill>
                  <a:srgbClr val="2479B2"/>
                </a:solidFill>
              </a:rPr>
              <a:t>სერვისები და პროგრამები</a:t>
            </a:r>
            <a:endParaRPr lang="en-US" sz="2800" b="1" dirty="0">
              <a:solidFill>
                <a:srgbClr val="2479B2"/>
              </a:solidFill>
            </a:endParaRPr>
          </a:p>
        </p:txBody>
      </p:sp>
      <p:sp>
        <p:nvSpPr>
          <p:cNvPr id="3" name="Content Placeholder 2"/>
          <p:cNvSpPr>
            <a:spLocks noGrp="1"/>
          </p:cNvSpPr>
          <p:nvPr>
            <p:ph idx="1"/>
          </p:nvPr>
        </p:nvSpPr>
        <p:spPr>
          <a:xfrm>
            <a:off x="611560" y="1628800"/>
            <a:ext cx="8229600" cy="4525963"/>
          </a:xfrm>
        </p:spPr>
        <p:txBody>
          <a:bodyPr>
            <a:normAutofit/>
          </a:bodyPr>
          <a:lstStyle/>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საშუამავლო მომსახურება;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კონსულტირება - </a:t>
            </a:r>
            <a:r>
              <a:rPr lang="ka-GE" sz="2000" i="1" dirty="0" smtClean="0">
                <a:solidFill>
                  <a:schemeClr val="tx1">
                    <a:lumMod val="75000"/>
                    <a:lumOff val="25000"/>
                  </a:schemeClr>
                </a:solidFill>
              </a:rPr>
              <a:t>ინდივიდუალური, ჯგუფური;</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კარიერის დაგეგმვა;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მხარდაჭერითი დასაქმება;</a:t>
            </a:r>
          </a:p>
          <a:p>
            <a:pPr marL="720000">
              <a:spcAft>
                <a:spcPts val="600"/>
              </a:spcAft>
              <a:buClr>
                <a:srgbClr val="1D618F"/>
              </a:buClr>
              <a:buFont typeface="Wingdings" panose="05000000000000000000" pitchFamily="2" charset="2"/>
              <a:buChar char="v"/>
            </a:pPr>
            <a:r>
              <a:rPr lang="ka-GE" sz="2000" dirty="0">
                <a:solidFill>
                  <a:schemeClr val="tx1">
                    <a:lumMod val="75000"/>
                    <a:lumOff val="25000"/>
                  </a:schemeClr>
                </a:solidFill>
              </a:rPr>
              <a:t>დასაქმების ფორუმი;</a:t>
            </a:r>
          </a:p>
          <a:p>
            <a:pPr marL="720000">
              <a:spcAft>
                <a:spcPts val="600"/>
              </a:spcAft>
              <a:buClr>
                <a:srgbClr val="1D618F"/>
              </a:buClr>
              <a:buFont typeface="Wingdings" panose="05000000000000000000" pitchFamily="2" charset="2"/>
              <a:buChar char="v"/>
            </a:pPr>
            <a:r>
              <a:rPr lang="ka-GE" sz="2000" dirty="0">
                <a:solidFill>
                  <a:schemeClr val="tx1">
                    <a:lumMod val="75000"/>
                    <a:lumOff val="25000"/>
                  </a:schemeClr>
                </a:solidFill>
              </a:rPr>
              <a:t>შრომის ბაზრის </a:t>
            </a:r>
            <a:r>
              <a:rPr lang="ka-GE" sz="2000" dirty="0" smtClean="0">
                <a:solidFill>
                  <a:schemeClr val="tx1">
                    <a:lumMod val="75000"/>
                    <a:lumOff val="25000"/>
                  </a:schemeClr>
                </a:solidFill>
              </a:rPr>
              <a:t>კვლევა;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პროფესიული მომზადება-გადამზადება;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სტაჟირება;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სუბსიდირება</a:t>
            </a: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017309839"/>
      </p:ext>
    </p:extLst>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002" y="4284742"/>
            <a:ext cx="3358716" cy="2528634"/>
          </a:xfrm>
          <a:prstGeom prst="rect">
            <a:avLst/>
          </a:prstGeom>
        </p:spPr>
      </p:pic>
      <p:sp>
        <p:nvSpPr>
          <p:cNvPr id="2" name="Title 1"/>
          <p:cNvSpPr>
            <a:spLocks noGrp="1"/>
          </p:cNvSpPr>
          <p:nvPr>
            <p:ph type="title"/>
          </p:nvPr>
        </p:nvSpPr>
        <p:spPr>
          <a:xfrm>
            <a:off x="611560" y="325879"/>
            <a:ext cx="8229600" cy="1143000"/>
          </a:xfrm>
        </p:spPr>
        <p:txBody>
          <a:bodyPr>
            <a:normAutofit/>
          </a:bodyPr>
          <a:lstStyle/>
          <a:p>
            <a:r>
              <a:rPr lang="ka-GE" sz="2800" b="1" dirty="0" smtClean="0">
                <a:solidFill>
                  <a:srgbClr val="2479B2"/>
                </a:solidFill>
              </a:rPr>
              <a:t>საშუამავლო მომსახურება</a:t>
            </a:r>
            <a:endParaRPr lang="en-US" sz="2800" b="1" dirty="0">
              <a:solidFill>
                <a:srgbClr val="2479B2"/>
              </a:solidFill>
            </a:endParaRPr>
          </a:p>
        </p:txBody>
      </p:sp>
      <p:sp>
        <p:nvSpPr>
          <p:cNvPr id="3" name="Content Placeholder 2"/>
          <p:cNvSpPr>
            <a:spLocks noGrp="1"/>
          </p:cNvSpPr>
          <p:nvPr>
            <p:ph idx="1"/>
          </p:nvPr>
        </p:nvSpPr>
        <p:spPr>
          <a:xfrm>
            <a:off x="930596" y="1036033"/>
            <a:ext cx="8229600" cy="4525963"/>
          </a:xfrm>
        </p:spPr>
        <p:txBody>
          <a:bodyPr>
            <a:normAutofit/>
          </a:bodyPr>
          <a:lstStyle/>
          <a:p>
            <a:pPr marL="0" indent="0">
              <a:spcAft>
                <a:spcPts val="600"/>
              </a:spcAft>
              <a:buClr>
                <a:srgbClr val="009999"/>
              </a:buClr>
              <a:buNone/>
            </a:pPr>
            <a:r>
              <a:rPr lang="ka-GE" sz="1800" b="1" dirty="0">
                <a:solidFill>
                  <a:srgbClr val="2479B2"/>
                </a:solidFill>
              </a:rPr>
              <a:t>რა არის </a:t>
            </a:r>
            <a:r>
              <a:rPr lang="en-US" sz="1800" b="1" dirty="0" smtClean="0">
                <a:solidFill>
                  <a:srgbClr val="2479B2"/>
                </a:solidFill>
              </a:rPr>
              <a:t> </a:t>
            </a:r>
            <a:r>
              <a:rPr lang="ka-GE" sz="1800" b="1" dirty="0" smtClean="0">
                <a:solidFill>
                  <a:srgbClr val="2479B2"/>
                </a:solidFill>
              </a:rPr>
              <a:t>საშუამავლო მომსახურება?  </a:t>
            </a:r>
            <a:endParaRPr lang="ka-GE" sz="1800" dirty="0">
              <a:solidFill>
                <a:srgbClr val="2479B2"/>
              </a:solidFill>
            </a:endParaRPr>
          </a:p>
          <a:p>
            <a:pPr marL="540000">
              <a:buClr>
                <a:srgbClr val="1D618F"/>
              </a:buClr>
              <a:buFont typeface="Wingdings" panose="05000000000000000000" pitchFamily="2" charset="2"/>
              <a:buChar char="v"/>
            </a:pPr>
            <a:r>
              <a:rPr lang="ka-GE" sz="1800" dirty="0" smtClean="0">
                <a:solidFill>
                  <a:schemeClr val="tx1">
                    <a:lumMod val="95000"/>
                    <a:lumOff val="5000"/>
                  </a:schemeClr>
                </a:solidFill>
              </a:rPr>
              <a:t>სამუშაოს </a:t>
            </a:r>
            <a:r>
              <a:rPr lang="ka-GE" sz="1800" dirty="0">
                <a:solidFill>
                  <a:schemeClr val="tx1">
                    <a:lumMod val="95000"/>
                    <a:lumOff val="5000"/>
                  </a:schemeClr>
                </a:solidFill>
              </a:rPr>
              <a:t>მაძიებლებს და დამსაქმებლებს შორის </a:t>
            </a:r>
            <a:r>
              <a:rPr lang="ka-GE" sz="1800" dirty="0" smtClean="0">
                <a:solidFill>
                  <a:schemeClr val="tx1">
                    <a:lumMod val="95000"/>
                    <a:lumOff val="5000"/>
                  </a:schemeClr>
                </a:solidFill>
              </a:rPr>
              <a:t>შუამავლობა;</a:t>
            </a:r>
            <a:endParaRPr lang="ka-GE" sz="1800" dirty="0">
              <a:solidFill>
                <a:schemeClr val="tx1">
                  <a:lumMod val="95000"/>
                  <a:lumOff val="5000"/>
                </a:schemeClr>
              </a:solidFill>
            </a:endParaRPr>
          </a:p>
          <a:p>
            <a:pPr marL="540000">
              <a:buClr>
                <a:srgbClr val="1D618F"/>
              </a:buClr>
              <a:buFont typeface="Wingdings" panose="05000000000000000000" pitchFamily="2" charset="2"/>
              <a:buChar char="v"/>
            </a:pPr>
            <a:r>
              <a:rPr lang="ka-GE" sz="1800" dirty="0" smtClean="0">
                <a:solidFill>
                  <a:schemeClr val="tx1">
                    <a:lumMod val="95000"/>
                    <a:lumOff val="5000"/>
                  </a:schemeClr>
                </a:solidFill>
              </a:rPr>
              <a:t>სამუშაოს </a:t>
            </a:r>
            <a:r>
              <a:rPr lang="ka-GE" sz="1800" dirty="0">
                <a:solidFill>
                  <a:schemeClr val="tx1">
                    <a:lumMod val="95000"/>
                    <a:lumOff val="5000"/>
                  </a:schemeClr>
                </a:solidFill>
              </a:rPr>
              <a:t>მაძიებლებს და დამსაქმებლებს შორის უწყვეტი, მარტივი და ეფექტური კომუნიკაციის ხელშეწყობა</a:t>
            </a:r>
            <a:r>
              <a:rPr lang="ka-GE" sz="1800" dirty="0" smtClean="0">
                <a:solidFill>
                  <a:schemeClr val="tx1">
                    <a:lumMod val="95000"/>
                    <a:lumOff val="5000"/>
                  </a:schemeClr>
                </a:solidFill>
              </a:rPr>
              <a:t>.</a:t>
            </a:r>
          </a:p>
          <a:p>
            <a:pPr marL="540000">
              <a:buClr>
                <a:srgbClr val="1D618F"/>
              </a:buClr>
              <a:buFont typeface="Wingdings" panose="05000000000000000000" pitchFamily="2" charset="2"/>
              <a:buChar char="v"/>
            </a:pPr>
            <a:endParaRPr lang="ka-GE" sz="800" dirty="0">
              <a:solidFill>
                <a:schemeClr val="tx1">
                  <a:lumMod val="75000"/>
                  <a:lumOff val="25000"/>
                </a:schemeClr>
              </a:solidFill>
            </a:endParaRPr>
          </a:p>
          <a:p>
            <a:pPr marL="197100" indent="0">
              <a:spcAft>
                <a:spcPts val="600"/>
              </a:spcAft>
              <a:buClr>
                <a:srgbClr val="1D618F"/>
              </a:buClr>
              <a:buNone/>
            </a:pPr>
            <a:r>
              <a:rPr lang="ka-GE" sz="1800" b="1" dirty="0" smtClean="0">
                <a:solidFill>
                  <a:srgbClr val="2479B2"/>
                </a:solidFill>
              </a:rPr>
              <a:t>2018</a:t>
            </a:r>
            <a:r>
              <a:rPr lang="ka-GE" sz="1800" dirty="0" smtClean="0">
                <a:solidFill>
                  <a:schemeClr val="tx1">
                    <a:lumMod val="75000"/>
                    <a:lumOff val="25000"/>
                  </a:schemeClr>
                </a:solidFill>
              </a:rPr>
              <a:t> </a:t>
            </a:r>
            <a:r>
              <a:rPr lang="ka-GE" sz="1800" dirty="0">
                <a:solidFill>
                  <a:schemeClr val="tx1">
                    <a:lumMod val="95000"/>
                    <a:lumOff val="5000"/>
                  </a:schemeClr>
                </a:solidFill>
              </a:rPr>
              <a:t>წელს </a:t>
            </a:r>
            <a:r>
              <a:rPr lang="ka-GE" sz="1800" dirty="0" smtClean="0">
                <a:solidFill>
                  <a:schemeClr val="tx1">
                    <a:lumMod val="95000"/>
                    <a:lumOff val="5000"/>
                  </a:schemeClr>
                </a:solidFill>
              </a:rPr>
              <a:t>საშუამავლო </a:t>
            </a:r>
            <a:r>
              <a:rPr lang="ka-GE" sz="1800" dirty="0">
                <a:solidFill>
                  <a:schemeClr val="tx1">
                    <a:lumMod val="95000"/>
                    <a:lumOff val="5000"/>
                  </a:schemeClr>
                </a:solidFill>
              </a:rPr>
              <a:t>მომსახურება გაეწია </a:t>
            </a:r>
            <a:r>
              <a:rPr lang="ka-GE" sz="1800" b="1" dirty="0" smtClean="0">
                <a:solidFill>
                  <a:srgbClr val="2479B2"/>
                </a:solidFill>
              </a:rPr>
              <a:t>3500</a:t>
            </a:r>
            <a:r>
              <a:rPr lang="ka-GE" sz="1800" dirty="0">
                <a:solidFill>
                  <a:schemeClr val="tx1">
                    <a:lumMod val="85000"/>
                    <a:lumOff val="15000"/>
                  </a:schemeClr>
                </a:solidFill>
              </a:rPr>
              <a:t>-</a:t>
            </a:r>
            <a:r>
              <a:rPr lang="ka-GE" sz="1800" dirty="0" smtClean="0">
                <a:solidFill>
                  <a:schemeClr val="tx1">
                    <a:lumMod val="95000"/>
                    <a:lumOff val="5000"/>
                  </a:schemeClr>
                </a:solidFill>
              </a:rPr>
              <a:t>მდე სამუშაოს მაძიებელს. </a:t>
            </a:r>
            <a:r>
              <a:rPr lang="ka-GE" sz="1800" dirty="0">
                <a:solidFill>
                  <a:schemeClr val="tx1">
                    <a:lumMod val="95000"/>
                    <a:lumOff val="5000"/>
                  </a:schemeClr>
                </a:solidFill>
              </a:rPr>
              <a:t>მათ შორის, </a:t>
            </a:r>
            <a:r>
              <a:rPr lang="ka-GE" sz="1800" dirty="0" smtClean="0">
                <a:solidFill>
                  <a:schemeClr val="tx1">
                    <a:lumMod val="95000"/>
                    <a:lumOff val="5000"/>
                  </a:schemeClr>
                </a:solidFill>
              </a:rPr>
              <a:t>დასაქმდა </a:t>
            </a:r>
            <a:r>
              <a:rPr lang="ka-GE" sz="1800" b="1" dirty="0" smtClean="0">
                <a:solidFill>
                  <a:srgbClr val="2479B2"/>
                </a:solidFill>
              </a:rPr>
              <a:t>447</a:t>
            </a:r>
            <a:r>
              <a:rPr lang="en-US" sz="1800" b="1" dirty="0" smtClean="0">
                <a:solidFill>
                  <a:srgbClr val="2479B2"/>
                </a:solidFill>
              </a:rPr>
              <a:t>.</a:t>
            </a:r>
            <a:endParaRPr lang="ka-GE" sz="1800" b="1" dirty="0" smtClean="0">
              <a:solidFill>
                <a:srgbClr val="2479B2"/>
              </a:solidFill>
            </a:endParaRPr>
          </a:p>
          <a:p>
            <a:pPr marL="197100" indent="0" algn="just">
              <a:spcAft>
                <a:spcPts val="600"/>
              </a:spcAft>
              <a:buClr>
                <a:srgbClr val="1D618F"/>
              </a:buClr>
              <a:buNone/>
            </a:pPr>
            <a:r>
              <a:rPr lang="ka-GE" sz="1800" b="1" dirty="0" smtClean="0">
                <a:solidFill>
                  <a:srgbClr val="2479B2"/>
                </a:solidFill>
              </a:rPr>
              <a:t>2019</a:t>
            </a:r>
            <a:r>
              <a:rPr lang="ka-GE" sz="1800" dirty="0" smtClean="0">
                <a:solidFill>
                  <a:schemeClr val="tx1">
                    <a:lumMod val="75000"/>
                    <a:lumOff val="25000"/>
                  </a:schemeClr>
                </a:solidFill>
              </a:rPr>
              <a:t> </a:t>
            </a:r>
            <a:r>
              <a:rPr lang="ka-GE" sz="1800" dirty="0" smtClean="0">
                <a:solidFill>
                  <a:schemeClr val="tx1">
                    <a:lumMod val="95000"/>
                    <a:lumOff val="5000"/>
                  </a:schemeClr>
                </a:solidFill>
              </a:rPr>
              <a:t>წელს, </a:t>
            </a:r>
            <a:r>
              <a:rPr lang="ka-GE" sz="1800" b="1" dirty="0" smtClean="0">
                <a:solidFill>
                  <a:srgbClr val="2479B2"/>
                </a:solidFill>
              </a:rPr>
              <a:t>ივლისის</a:t>
            </a:r>
            <a:r>
              <a:rPr lang="ka-GE" sz="1800" dirty="0" smtClean="0">
                <a:solidFill>
                  <a:schemeClr val="tx1">
                    <a:lumMod val="95000"/>
                    <a:lumOff val="5000"/>
                  </a:schemeClr>
                </a:solidFill>
              </a:rPr>
              <a:t> მდგომარეობით, </a:t>
            </a:r>
            <a:r>
              <a:rPr lang="ka-GE" sz="1800" dirty="0">
                <a:solidFill>
                  <a:schemeClr val="tx1">
                    <a:lumMod val="95000"/>
                    <a:lumOff val="5000"/>
                  </a:schemeClr>
                </a:solidFill>
              </a:rPr>
              <a:t>საშუამავლო </a:t>
            </a:r>
            <a:r>
              <a:rPr lang="ka-GE" sz="1800" dirty="0" smtClean="0">
                <a:solidFill>
                  <a:schemeClr val="tx1">
                    <a:lumMod val="95000"/>
                    <a:lumOff val="5000"/>
                  </a:schemeClr>
                </a:solidFill>
              </a:rPr>
              <a:t>მომსახურებით დასაქმდა </a:t>
            </a:r>
            <a:r>
              <a:rPr lang="ka-GE" sz="1800" b="1" dirty="0" smtClean="0">
                <a:solidFill>
                  <a:srgbClr val="0070C0"/>
                </a:solidFill>
              </a:rPr>
              <a:t>274  </a:t>
            </a:r>
            <a:r>
              <a:rPr lang="ka-GE" sz="1800" dirty="0" smtClean="0">
                <a:solidFill>
                  <a:schemeClr val="tx1"/>
                </a:solidFill>
              </a:rPr>
              <a:t>სამუშაოს მაძიებელი, სულ დასაქმებული </a:t>
            </a:r>
            <a:r>
              <a:rPr lang="ka-GE" sz="1800" b="1" dirty="0" smtClean="0">
                <a:solidFill>
                  <a:srgbClr val="2479B2"/>
                </a:solidFill>
              </a:rPr>
              <a:t>849 საიდანაც </a:t>
            </a:r>
            <a:r>
              <a:rPr lang="ka-GE" sz="1800" b="1" dirty="0">
                <a:solidFill>
                  <a:srgbClr val="2479B2"/>
                </a:solidFill>
              </a:rPr>
              <a:t>(668 დადასტურებული, 181 -ზე მიმდინარეობს მონიტორინგი).</a:t>
            </a:r>
            <a:r>
              <a:rPr lang="ka-GE" sz="1800" b="1" dirty="0" smtClean="0">
                <a:solidFill>
                  <a:srgbClr val="0070C0"/>
                </a:solidFill>
              </a:rPr>
              <a:t> </a:t>
            </a:r>
            <a:r>
              <a:rPr lang="ka-GE" sz="1800" dirty="0" smtClean="0">
                <a:solidFill>
                  <a:schemeClr val="tx1"/>
                </a:solidFill>
              </a:rPr>
              <a:t>მაძიებლიდან.</a:t>
            </a:r>
            <a:endParaRPr lang="en-US" sz="1800" dirty="0" smtClean="0">
              <a:solidFill>
                <a:schemeClr val="tx1"/>
              </a:solidFill>
            </a:endParaRPr>
          </a:p>
        </p:txBody>
      </p:sp>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886989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558373790"/>
              </p:ext>
            </p:extLst>
          </p:nvPr>
        </p:nvGraphicFramePr>
        <p:xfrm>
          <a:off x="611188" y="332656"/>
          <a:ext cx="8229600" cy="597666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146681899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341784"/>
            <a:ext cx="8229600" cy="1143000"/>
          </a:xfrm>
        </p:spPr>
        <p:txBody>
          <a:bodyPr>
            <a:normAutofit/>
          </a:bodyPr>
          <a:lstStyle/>
          <a:p>
            <a:r>
              <a:rPr lang="ka-GE" sz="2800" b="1" dirty="0" smtClean="0">
                <a:solidFill>
                  <a:srgbClr val="2479B2"/>
                </a:solidFill>
              </a:rPr>
              <a:t>ჯგუფური კონსულტირება</a:t>
            </a:r>
            <a:endParaRPr lang="en-US" sz="2800" b="1" dirty="0">
              <a:solidFill>
                <a:srgbClr val="2479B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114" y="3906594"/>
            <a:ext cx="4392488" cy="2885333"/>
          </a:xfrm>
          <a:prstGeom prst="rect">
            <a:avLst/>
          </a:prstGeom>
        </p:spPr>
      </p:pic>
      <p:sp>
        <p:nvSpPr>
          <p:cNvPr id="3" name="Content Placeholder 2"/>
          <p:cNvSpPr>
            <a:spLocks noGrp="1"/>
          </p:cNvSpPr>
          <p:nvPr>
            <p:ph idx="1"/>
          </p:nvPr>
        </p:nvSpPr>
        <p:spPr>
          <a:xfrm>
            <a:off x="606558" y="1484784"/>
            <a:ext cx="8229600" cy="4525963"/>
          </a:xfrm>
        </p:spPr>
        <p:txBody>
          <a:bodyPr>
            <a:noAutofit/>
          </a:bodyPr>
          <a:lstStyle/>
          <a:p>
            <a:pPr marL="0" indent="0" algn="just">
              <a:buClr>
                <a:srgbClr val="009999"/>
              </a:buClr>
              <a:buNone/>
            </a:pPr>
            <a:r>
              <a:rPr lang="ka-GE" sz="1800" dirty="0" smtClean="0">
                <a:solidFill>
                  <a:schemeClr val="tx1">
                    <a:lumMod val="75000"/>
                    <a:lumOff val="25000"/>
                  </a:schemeClr>
                </a:solidFill>
              </a:rPr>
              <a:t>„სამუშაოს </a:t>
            </a:r>
            <a:r>
              <a:rPr lang="ka-GE" sz="1800" dirty="0">
                <a:solidFill>
                  <a:schemeClr val="tx1">
                    <a:lumMod val="75000"/>
                    <a:lumOff val="25000"/>
                  </a:schemeClr>
                </a:solidFill>
              </a:rPr>
              <a:t>მაძიებელთა</a:t>
            </a:r>
            <a:r>
              <a:rPr lang="ka-GE" sz="1800" dirty="0" smtClean="0">
                <a:solidFill>
                  <a:schemeClr val="tx1">
                    <a:lumMod val="75000"/>
                    <a:lumOff val="25000"/>
                  </a:schemeClr>
                </a:solidFill>
              </a:rPr>
              <a:t> ჯგუფური კონსულტირება“ შრომის </a:t>
            </a:r>
            <a:r>
              <a:rPr lang="ka-GE" sz="1800" dirty="0">
                <a:solidFill>
                  <a:schemeClr val="tx1">
                    <a:lumMod val="75000"/>
                    <a:lumOff val="25000"/>
                  </a:schemeClr>
                </a:solidFill>
              </a:rPr>
              <a:t>ბაზარზე ქცევის წესების გაცნობისა და კონკურენტუნარიანობის გაზრდის </a:t>
            </a:r>
            <a:r>
              <a:rPr lang="ka-GE" sz="1800" dirty="0" smtClean="0">
                <a:solidFill>
                  <a:schemeClr val="tx1">
                    <a:lumMod val="75000"/>
                    <a:lumOff val="25000"/>
                  </a:schemeClr>
                </a:solidFill>
              </a:rPr>
              <a:t>მიზნით.</a:t>
            </a:r>
          </a:p>
          <a:p>
            <a:pPr marL="0" indent="0" algn="just">
              <a:buClr>
                <a:srgbClr val="009999"/>
              </a:buClr>
              <a:buNone/>
            </a:pPr>
            <a:endParaRPr lang="en-US" sz="1000" dirty="0" smtClean="0">
              <a:solidFill>
                <a:schemeClr val="tx1">
                  <a:lumMod val="75000"/>
                  <a:lumOff val="25000"/>
                </a:schemeClr>
              </a:solidFill>
            </a:endParaRPr>
          </a:p>
          <a:p>
            <a:pPr marL="0" indent="0" algn="just">
              <a:buClr>
                <a:srgbClr val="009999"/>
              </a:buClr>
              <a:buNone/>
            </a:pPr>
            <a:r>
              <a:rPr lang="ka-GE" sz="1800" dirty="0">
                <a:solidFill>
                  <a:schemeClr val="tx1">
                    <a:lumMod val="75000"/>
                    <a:lumOff val="25000"/>
                  </a:schemeClr>
                </a:solidFill>
              </a:rPr>
              <a:t>დასაქმების პროგრამების დეპარტამენტი </a:t>
            </a:r>
            <a:r>
              <a:rPr lang="ka-GE" sz="1800" dirty="0" smtClean="0">
                <a:solidFill>
                  <a:schemeClr val="tx1">
                    <a:lumMod val="75000"/>
                    <a:lumOff val="25000"/>
                  </a:schemeClr>
                </a:solidFill>
              </a:rPr>
              <a:t>ორიენტირებულია, კონსულტირების </a:t>
            </a:r>
            <a:r>
              <a:rPr lang="ka-GE" sz="1800" dirty="0">
                <a:solidFill>
                  <a:schemeClr val="tx1">
                    <a:lumMod val="75000"/>
                    <a:lumOff val="25000"/>
                  </a:schemeClr>
                </a:solidFill>
              </a:rPr>
              <a:t>სერვისი მაქსიმალურად კომპლექსურად მიაწოდოს </a:t>
            </a:r>
            <a:r>
              <a:rPr lang="ka-GE" sz="1800" dirty="0" smtClean="0">
                <a:solidFill>
                  <a:schemeClr val="tx1">
                    <a:lumMod val="75000"/>
                    <a:lumOff val="25000"/>
                  </a:schemeClr>
                </a:solidFill>
              </a:rPr>
              <a:t>მოწყვლადი ჯგუფის წარმომადგენლებს, მათ შორის, შეზღუდული </a:t>
            </a:r>
            <a:r>
              <a:rPr lang="ka-GE" sz="1800" dirty="0">
                <a:solidFill>
                  <a:schemeClr val="tx1">
                    <a:lumMod val="75000"/>
                    <a:lumOff val="25000"/>
                  </a:schemeClr>
                </a:solidFill>
              </a:rPr>
              <a:t>შესაძლებლობის </a:t>
            </a:r>
            <a:r>
              <a:rPr lang="ka-GE" sz="1800" dirty="0" smtClean="0">
                <a:solidFill>
                  <a:schemeClr val="tx1">
                    <a:lumMod val="75000"/>
                    <a:lumOff val="25000"/>
                  </a:schemeClr>
                </a:solidFill>
              </a:rPr>
              <a:t>მქონე და იძულებით გადაადგილებულ </a:t>
            </a:r>
            <a:r>
              <a:rPr lang="ka-GE" sz="1800" dirty="0">
                <a:solidFill>
                  <a:schemeClr val="tx1">
                    <a:lumMod val="75000"/>
                    <a:lumOff val="25000"/>
                  </a:schemeClr>
                </a:solidFill>
              </a:rPr>
              <a:t>პირებს, რათა მოხდეს შრომის ბაზარზე მათი მდგომარეობის გაუმჯობესება და კონკურენტუნარიანობის </a:t>
            </a:r>
            <a:r>
              <a:rPr lang="ka-GE" sz="1800" dirty="0" smtClean="0">
                <a:solidFill>
                  <a:schemeClr val="tx1">
                    <a:lumMod val="75000"/>
                    <a:lumOff val="25000"/>
                  </a:schemeClr>
                </a:solidFill>
              </a:rPr>
              <a:t>ზრდა.</a:t>
            </a:r>
          </a:p>
          <a:p>
            <a:pPr marL="0" indent="0" algn="just">
              <a:buClr>
                <a:srgbClr val="009999"/>
              </a:buClr>
              <a:buNone/>
            </a:pPr>
            <a:r>
              <a:rPr lang="ka-GE" sz="1000" dirty="0" smtClean="0">
                <a:solidFill>
                  <a:schemeClr val="tx1">
                    <a:lumMod val="75000"/>
                    <a:lumOff val="25000"/>
                  </a:schemeClr>
                </a:solidFill>
              </a:rPr>
              <a:t/>
            </a:r>
            <a:br>
              <a:rPr lang="ka-GE" sz="1000" dirty="0" smtClean="0">
                <a:solidFill>
                  <a:schemeClr val="tx1">
                    <a:lumMod val="75000"/>
                    <a:lumOff val="25000"/>
                  </a:schemeClr>
                </a:solidFill>
              </a:rPr>
            </a:br>
            <a:r>
              <a:rPr lang="ka-GE" sz="1800" b="1" dirty="0" smtClean="0">
                <a:solidFill>
                  <a:schemeClr val="accent3">
                    <a:lumMod val="50000"/>
                  </a:schemeClr>
                </a:solidFill>
              </a:rPr>
              <a:t/>
            </a:r>
            <a:br>
              <a:rPr lang="ka-GE" sz="1800" b="1" dirty="0" smtClean="0">
                <a:solidFill>
                  <a:schemeClr val="accent3">
                    <a:lumMod val="50000"/>
                  </a:schemeClr>
                </a:solidFill>
              </a:rPr>
            </a:br>
            <a:endParaRPr lang="en-US" sz="1800" b="1" dirty="0" smtClean="0">
              <a:solidFill>
                <a:schemeClr val="accent3">
                  <a:lumMod val="50000"/>
                </a:schemeClr>
              </a:solidFill>
            </a:endParaRPr>
          </a:p>
        </p:txBody>
      </p:sp>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034655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142" y="4567648"/>
            <a:ext cx="6073525" cy="2290352"/>
          </a:xfrm>
          <a:prstGeom prst="rect">
            <a:avLst/>
          </a:prstGeom>
        </p:spPr>
      </p:pic>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
        <p:nvSpPr>
          <p:cNvPr id="3" name="Title 2"/>
          <p:cNvSpPr>
            <a:spLocks noGrp="1"/>
          </p:cNvSpPr>
          <p:nvPr>
            <p:ph type="title"/>
          </p:nvPr>
        </p:nvSpPr>
        <p:spPr/>
        <p:txBody>
          <a:bodyPr>
            <a:normAutofit/>
          </a:bodyPr>
          <a:lstStyle/>
          <a:p>
            <a:r>
              <a:rPr lang="ka-GE" sz="2800" b="1" dirty="0">
                <a:solidFill>
                  <a:srgbClr val="1D618F"/>
                </a:solidFill>
              </a:rPr>
              <a:t>ჯგუფური კონსულტირება</a:t>
            </a:r>
            <a:endParaRPr lang="en-US" sz="2800" dirty="0"/>
          </a:p>
        </p:txBody>
      </p:sp>
      <p:sp>
        <p:nvSpPr>
          <p:cNvPr id="2" name="Content Placeholder 1"/>
          <p:cNvSpPr>
            <a:spLocks noGrp="1"/>
          </p:cNvSpPr>
          <p:nvPr>
            <p:ph idx="1"/>
          </p:nvPr>
        </p:nvSpPr>
        <p:spPr/>
        <p:txBody>
          <a:bodyPr/>
          <a:lstStyle/>
          <a:p>
            <a:pPr marL="0" indent="0" algn="just">
              <a:buClr>
                <a:srgbClr val="009999"/>
              </a:buClr>
              <a:buNone/>
            </a:pPr>
            <a:r>
              <a:rPr lang="ka-GE" sz="1800" b="1" dirty="0">
                <a:solidFill>
                  <a:srgbClr val="1D618F"/>
                </a:solidFill>
              </a:rPr>
              <a:t>2018</a:t>
            </a:r>
            <a:r>
              <a:rPr lang="ka-GE" sz="1800" dirty="0">
                <a:solidFill>
                  <a:schemeClr val="tx1">
                    <a:lumMod val="75000"/>
                    <a:lumOff val="25000"/>
                  </a:schemeClr>
                </a:solidFill>
              </a:rPr>
              <a:t> წელს ქვეყნის მასშტაბით ჯგუფური კონსულტირება ჩაუტარდა </a:t>
            </a:r>
            <a:r>
              <a:rPr lang="ka-GE" sz="1800" b="1" dirty="0">
                <a:solidFill>
                  <a:schemeClr val="accent3">
                    <a:lumMod val="50000"/>
                  </a:schemeClr>
                </a:solidFill>
              </a:rPr>
              <a:t>1479</a:t>
            </a:r>
            <a:r>
              <a:rPr lang="ka-GE" sz="1800" dirty="0">
                <a:solidFill>
                  <a:schemeClr val="tx1">
                    <a:lumMod val="75000"/>
                    <a:lumOff val="25000"/>
                  </a:schemeClr>
                </a:solidFill>
              </a:rPr>
              <a:t> სამუშაოს მაძიებელს. მათ შორის</a:t>
            </a:r>
            <a:r>
              <a:rPr lang="ka-GE" sz="1800" dirty="0" smtClean="0">
                <a:solidFill>
                  <a:schemeClr val="tx1">
                    <a:lumMod val="75000"/>
                    <a:lumOff val="25000"/>
                  </a:schemeClr>
                </a:solidFill>
              </a:rPr>
              <a:t>:</a:t>
            </a:r>
            <a:endParaRPr lang="ka-GE" sz="1800" dirty="0">
              <a:solidFill>
                <a:schemeClr val="tx1">
                  <a:lumMod val="75000"/>
                  <a:lumOff val="25000"/>
                </a:schemeClr>
              </a:solidFill>
            </a:endParaRPr>
          </a:p>
          <a:p>
            <a:pPr marL="720000">
              <a:buClr>
                <a:srgbClr val="1D618F"/>
              </a:buClr>
              <a:buFont typeface="Wingdings" panose="05000000000000000000" pitchFamily="2" charset="2"/>
              <a:buChar char="v"/>
            </a:pPr>
            <a:r>
              <a:rPr lang="ka-GE" sz="1800" b="1" dirty="0">
                <a:solidFill>
                  <a:schemeClr val="accent3">
                    <a:lumMod val="50000"/>
                  </a:schemeClr>
                </a:solidFill>
              </a:rPr>
              <a:t>ქალი - 1004</a:t>
            </a:r>
          </a:p>
          <a:p>
            <a:pPr marL="720000">
              <a:buClr>
                <a:srgbClr val="1D618F"/>
              </a:buClr>
              <a:buFont typeface="Wingdings" panose="05000000000000000000" pitchFamily="2" charset="2"/>
              <a:buChar char="v"/>
            </a:pPr>
            <a:r>
              <a:rPr lang="ka-GE" sz="1800" b="1" dirty="0">
                <a:solidFill>
                  <a:schemeClr val="accent3">
                    <a:lumMod val="50000"/>
                  </a:schemeClr>
                </a:solidFill>
              </a:rPr>
              <a:t>შშმპ - 51 </a:t>
            </a:r>
          </a:p>
          <a:p>
            <a:pPr marL="720000">
              <a:buClr>
                <a:srgbClr val="1D618F"/>
              </a:buClr>
              <a:buFont typeface="Wingdings" panose="05000000000000000000" pitchFamily="2" charset="2"/>
              <a:buChar char="v"/>
            </a:pPr>
            <a:r>
              <a:rPr lang="ka-GE" sz="1800" b="1" dirty="0">
                <a:solidFill>
                  <a:schemeClr val="accent3">
                    <a:lumMod val="50000"/>
                  </a:schemeClr>
                </a:solidFill>
              </a:rPr>
              <a:t>დევნილი - 128</a:t>
            </a:r>
            <a:r>
              <a:rPr lang="en-US" sz="1800" b="1" dirty="0">
                <a:solidFill>
                  <a:schemeClr val="accent3">
                    <a:lumMod val="50000"/>
                  </a:schemeClr>
                </a:solidFill>
              </a:rPr>
              <a:t>   </a:t>
            </a:r>
            <a:endParaRPr lang="ka-GE" sz="1800" b="1" dirty="0">
              <a:solidFill>
                <a:schemeClr val="accent3">
                  <a:lumMod val="50000"/>
                </a:schemeClr>
              </a:solidFill>
            </a:endParaRPr>
          </a:p>
          <a:p>
            <a:pPr marL="720000">
              <a:buClr>
                <a:srgbClr val="1D618F"/>
              </a:buClr>
              <a:buFont typeface="Wingdings" panose="05000000000000000000" pitchFamily="2" charset="2"/>
              <a:buChar char="v"/>
            </a:pPr>
            <a:r>
              <a:rPr lang="ka-GE" sz="1800" b="1" dirty="0">
                <a:solidFill>
                  <a:schemeClr val="accent3">
                    <a:lumMod val="50000"/>
                  </a:schemeClr>
                </a:solidFill>
              </a:rPr>
              <a:t>სოციალურად დაუცველი - 999</a:t>
            </a:r>
          </a:p>
          <a:p>
            <a:pPr marL="0" indent="0">
              <a:buNone/>
            </a:pPr>
            <a:endParaRPr lang="ka-GE" sz="800" b="1" dirty="0" smtClean="0">
              <a:solidFill>
                <a:srgbClr val="1D618F"/>
              </a:solidFill>
            </a:endParaRPr>
          </a:p>
          <a:p>
            <a:pPr marL="0" indent="0" algn="just">
              <a:buNone/>
            </a:pPr>
            <a:r>
              <a:rPr lang="ka-GE" sz="1800" b="1" dirty="0" smtClean="0">
                <a:solidFill>
                  <a:srgbClr val="1D618F"/>
                </a:solidFill>
              </a:rPr>
              <a:t>2019</a:t>
            </a:r>
            <a:r>
              <a:rPr lang="ka-GE" sz="1800" dirty="0" smtClean="0">
                <a:solidFill>
                  <a:schemeClr val="tx1">
                    <a:lumMod val="75000"/>
                    <a:lumOff val="25000"/>
                  </a:schemeClr>
                </a:solidFill>
              </a:rPr>
              <a:t> წელს, </a:t>
            </a:r>
            <a:r>
              <a:rPr lang="ka-GE" sz="1800" b="1" dirty="0" smtClean="0">
                <a:solidFill>
                  <a:srgbClr val="1D618F"/>
                </a:solidFill>
              </a:rPr>
              <a:t>ივლისის </a:t>
            </a:r>
            <a:r>
              <a:rPr lang="ka-GE" sz="1800" dirty="0" smtClean="0">
                <a:solidFill>
                  <a:schemeClr val="tx1">
                    <a:lumMod val="75000"/>
                    <a:lumOff val="25000"/>
                  </a:schemeClr>
                </a:solidFill>
              </a:rPr>
              <a:t>მდგომარეობით, </a:t>
            </a:r>
            <a:r>
              <a:rPr lang="ka-GE" sz="1800" dirty="0">
                <a:solidFill>
                  <a:schemeClr val="tx1">
                    <a:lumMod val="75000"/>
                    <a:lumOff val="25000"/>
                  </a:schemeClr>
                </a:solidFill>
              </a:rPr>
              <a:t>ქვეყნის მასშტაბით ჯგუფური კონსულტირება ჩაუტარდა </a:t>
            </a:r>
            <a:r>
              <a:rPr lang="ka-GE" sz="1800" b="1" dirty="0" smtClean="0">
                <a:solidFill>
                  <a:schemeClr val="accent3">
                    <a:lumMod val="50000"/>
                  </a:schemeClr>
                </a:solidFill>
              </a:rPr>
              <a:t>920 </a:t>
            </a:r>
            <a:r>
              <a:rPr lang="ka-GE" sz="1800" dirty="0" smtClean="0">
                <a:solidFill>
                  <a:schemeClr val="tx1">
                    <a:lumMod val="75000"/>
                    <a:lumOff val="25000"/>
                  </a:schemeClr>
                </a:solidFill>
              </a:rPr>
              <a:t>სამუშაოს მაძიებელს.</a:t>
            </a:r>
            <a:endParaRPr lang="en-US" sz="1800" dirty="0"/>
          </a:p>
        </p:txBody>
      </p:sp>
    </p:spTree>
    <p:extLst>
      <p:ext uri="{BB962C8B-B14F-4D97-AF65-F5344CB8AC3E}">
        <p14:creationId xmlns:p14="http://schemas.microsoft.com/office/powerpoint/2010/main" val="304205375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361" y="3832135"/>
            <a:ext cx="5538900" cy="3025865"/>
          </a:xfrm>
          <a:prstGeom prst="rect">
            <a:avLst/>
          </a:prstGeom>
        </p:spPr>
      </p:pic>
      <p:sp>
        <p:nvSpPr>
          <p:cNvPr id="2" name="Title 1"/>
          <p:cNvSpPr>
            <a:spLocks noGrp="1"/>
          </p:cNvSpPr>
          <p:nvPr>
            <p:ph type="title"/>
          </p:nvPr>
        </p:nvSpPr>
        <p:spPr>
          <a:xfrm>
            <a:off x="605204" y="260648"/>
            <a:ext cx="8229600" cy="1143000"/>
          </a:xfrm>
        </p:spPr>
        <p:txBody>
          <a:bodyPr>
            <a:normAutofit/>
          </a:bodyPr>
          <a:lstStyle/>
          <a:p>
            <a:r>
              <a:rPr lang="ka-GE" sz="2800" b="1" dirty="0" smtClean="0">
                <a:solidFill>
                  <a:srgbClr val="2479B2"/>
                </a:solidFill>
              </a:rPr>
              <a:t>კარიერის დაგეგმვა</a:t>
            </a:r>
            <a:endParaRPr lang="en-US" sz="2800" b="1" dirty="0">
              <a:solidFill>
                <a:srgbClr val="2479B2"/>
              </a:solidFill>
            </a:endParaRPr>
          </a:p>
        </p:txBody>
      </p:sp>
      <p:sp>
        <p:nvSpPr>
          <p:cNvPr id="3" name="Content Placeholder 2"/>
          <p:cNvSpPr>
            <a:spLocks noGrp="1"/>
          </p:cNvSpPr>
          <p:nvPr>
            <p:ph idx="1"/>
          </p:nvPr>
        </p:nvSpPr>
        <p:spPr>
          <a:xfrm>
            <a:off x="605204" y="1412776"/>
            <a:ext cx="8229600" cy="4525963"/>
          </a:xfrm>
        </p:spPr>
        <p:txBody>
          <a:bodyPr>
            <a:normAutofit/>
          </a:bodyPr>
          <a:lstStyle/>
          <a:p>
            <a:pPr marL="0" indent="0" algn="just">
              <a:buClr>
                <a:srgbClr val="1D618F"/>
              </a:buClr>
              <a:buNone/>
            </a:pPr>
            <a:r>
              <a:rPr lang="ka-GE" sz="2000" dirty="0">
                <a:solidFill>
                  <a:schemeClr val="tx1">
                    <a:lumMod val="85000"/>
                    <a:lumOff val="15000"/>
                  </a:schemeClr>
                </a:solidFill>
              </a:rPr>
              <a:t>კარიერის დაგეგმვა წარმოადგენს მნიშვნელოვან რგოლს განათლებასა და შრომის ბაზარს </a:t>
            </a:r>
            <a:r>
              <a:rPr lang="ka-GE" sz="2000" dirty="0" smtClean="0">
                <a:solidFill>
                  <a:schemeClr val="tx1">
                    <a:lumMod val="85000"/>
                    <a:lumOff val="15000"/>
                  </a:schemeClr>
                </a:solidFill>
              </a:rPr>
              <a:t>შორის</a:t>
            </a:r>
            <a:r>
              <a:rPr lang="ka-GE" sz="2000" dirty="0">
                <a:solidFill>
                  <a:schemeClr val="tx1">
                    <a:lumMod val="85000"/>
                    <a:lumOff val="15000"/>
                  </a:schemeClr>
                </a:solidFill>
              </a:rPr>
              <a:t>.</a:t>
            </a:r>
            <a:r>
              <a:rPr lang="ka-GE" sz="2000" dirty="0" smtClean="0">
                <a:solidFill>
                  <a:schemeClr val="tx1">
                    <a:lumMod val="85000"/>
                    <a:lumOff val="15000"/>
                  </a:schemeClr>
                </a:solidFill>
              </a:rPr>
              <a:t> </a:t>
            </a:r>
            <a:r>
              <a:rPr lang="en-US" sz="2000" dirty="0" smtClean="0">
                <a:solidFill>
                  <a:schemeClr val="tx1">
                    <a:lumMod val="85000"/>
                    <a:lumOff val="15000"/>
                  </a:schemeClr>
                </a:solidFill>
              </a:rPr>
              <a:t>კარიერის </a:t>
            </a:r>
            <a:r>
              <a:rPr lang="en-US" sz="2000" dirty="0">
                <a:solidFill>
                  <a:schemeClr val="tx1">
                    <a:lumMod val="85000"/>
                    <a:lumOff val="15000"/>
                  </a:schemeClr>
                </a:solidFill>
              </a:rPr>
              <a:t>დაგეგმვის მომსახურება (სერვისი) ითვალისწინებს ცხოვრების ნებისმიერ </a:t>
            </a:r>
            <a:r>
              <a:rPr lang="en-US" sz="2000" dirty="0" smtClean="0">
                <a:solidFill>
                  <a:schemeClr val="tx1">
                    <a:lumMod val="85000"/>
                    <a:lumOff val="15000"/>
                  </a:schemeClr>
                </a:solidFill>
              </a:rPr>
              <a:t>ეტაპზე </a:t>
            </a:r>
            <a:r>
              <a:rPr lang="en-US" sz="2000" dirty="0">
                <a:solidFill>
                  <a:schemeClr val="tx1">
                    <a:lumMod val="85000"/>
                    <a:lumOff val="15000"/>
                  </a:schemeClr>
                </a:solidFill>
              </a:rPr>
              <a:t>ყველა დაინტერესებული პირის მომსახურებას, რაც მათ საშუალებას მისცემს, მართონ საკუთარი </a:t>
            </a:r>
            <a:r>
              <a:rPr lang="en-US" sz="2000" dirty="0" smtClean="0">
                <a:solidFill>
                  <a:schemeClr val="tx1">
                    <a:lumMod val="85000"/>
                    <a:lumOff val="15000"/>
                  </a:schemeClr>
                </a:solidFill>
              </a:rPr>
              <a:t>კარიერა</a:t>
            </a:r>
            <a:r>
              <a:rPr lang="ka-GE" sz="2000" dirty="0">
                <a:solidFill>
                  <a:schemeClr val="tx1">
                    <a:lumMod val="85000"/>
                    <a:lumOff val="15000"/>
                  </a:schemeClr>
                </a:solidFill>
              </a:rPr>
              <a:t> </a:t>
            </a:r>
            <a:r>
              <a:rPr lang="ka-GE" sz="2000" dirty="0" smtClean="0">
                <a:solidFill>
                  <a:schemeClr val="tx1">
                    <a:lumMod val="85000"/>
                    <a:lumOff val="15000"/>
                  </a:schemeClr>
                </a:solidFill>
              </a:rPr>
              <a:t>და დაფიქრდნენ:</a:t>
            </a:r>
          </a:p>
          <a:p>
            <a:pPr>
              <a:buClr>
                <a:srgbClr val="1D618F"/>
              </a:buClr>
              <a:buFont typeface="Wingdings" panose="05000000000000000000" pitchFamily="2" charset="2"/>
              <a:buChar char="v"/>
            </a:pPr>
            <a:endParaRPr lang="en-US" sz="1000" dirty="0">
              <a:solidFill>
                <a:schemeClr val="tx1">
                  <a:lumMod val="85000"/>
                  <a:lumOff val="15000"/>
                </a:schemeClr>
              </a:solidFill>
            </a:endParaRPr>
          </a:p>
          <a:p>
            <a:pPr marL="720000" lvl="0">
              <a:spcAft>
                <a:spcPts val="300"/>
              </a:spcAft>
              <a:buClr>
                <a:srgbClr val="1D618F"/>
              </a:buClr>
              <a:buFont typeface="Wingdings" panose="05000000000000000000" pitchFamily="2" charset="2"/>
              <a:buChar char="v"/>
            </a:pPr>
            <a:r>
              <a:rPr lang="ka-GE" sz="2000" dirty="0">
                <a:solidFill>
                  <a:schemeClr val="tx1">
                    <a:lumMod val="85000"/>
                    <a:lumOff val="15000"/>
                  </a:schemeClr>
                </a:solidFill>
              </a:rPr>
              <a:t>საკუთარ </a:t>
            </a:r>
            <a:r>
              <a:rPr lang="ka-GE" sz="2000" dirty="0" smtClean="0">
                <a:solidFill>
                  <a:schemeClr val="tx1">
                    <a:lumMod val="85000"/>
                    <a:lumOff val="15000"/>
                  </a:schemeClr>
                </a:solidFill>
              </a:rPr>
              <a:t>მისწრაფებებზე;                         </a:t>
            </a:r>
            <a:endParaRPr lang="en-US" sz="2000" dirty="0" smtClean="0">
              <a:solidFill>
                <a:schemeClr val="tx1">
                  <a:lumMod val="85000"/>
                  <a:lumOff val="15000"/>
                </a:schemeClr>
              </a:solidFill>
            </a:endParaRPr>
          </a:p>
          <a:p>
            <a:pPr marL="720000" lvl="0">
              <a:spcAft>
                <a:spcPts val="300"/>
              </a:spcAft>
              <a:buClr>
                <a:srgbClr val="1D618F"/>
              </a:buClr>
              <a:buFont typeface="Wingdings" panose="05000000000000000000" pitchFamily="2" charset="2"/>
              <a:buChar char="v"/>
            </a:pPr>
            <a:r>
              <a:rPr lang="ka-GE" sz="2000" dirty="0" smtClean="0">
                <a:solidFill>
                  <a:schemeClr val="tx1">
                    <a:lumMod val="85000"/>
                    <a:lumOff val="15000"/>
                  </a:schemeClr>
                </a:solidFill>
              </a:rPr>
              <a:t>ინტერესებზე;</a:t>
            </a:r>
            <a:endParaRPr lang="en-US" sz="2000" dirty="0" smtClean="0">
              <a:solidFill>
                <a:schemeClr val="tx1">
                  <a:lumMod val="85000"/>
                  <a:lumOff val="15000"/>
                </a:schemeClr>
              </a:solidFill>
            </a:endParaRPr>
          </a:p>
          <a:p>
            <a:pPr marL="720000" lvl="0">
              <a:spcAft>
                <a:spcPts val="300"/>
              </a:spcAft>
              <a:buClr>
                <a:srgbClr val="1D618F"/>
              </a:buClr>
              <a:buFont typeface="Wingdings" panose="05000000000000000000" pitchFamily="2" charset="2"/>
              <a:buChar char="v"/>
            </a:pPr>
            <a:r>
              <a:rPr lang="ka-GE" sz="2000" dirty="0" smtClean="0">
                <a:solidFill>
                  <a:schemeClr val="tx1">
                    <a:lumMod val="85000"/>
                    <a:lumOff val="15000"/>
                  </a:schemeClr>
                </a:solidFill>
              </a:rPr>
              <a:t>კომპეტენციებზე</a:t>
            </a:r>
            <a:r>
              <a:rPr lang="ka-GE" sz="2000" dirty="0">
                <a:solidFill>
                  <a:schemeClr val="tx1">
                    <a:lumMod val="85000"/>
                    <a:lumOff val="15000"/>
                  </a:schemeClr>
                </a:solidFill>
              </a:rPr>
              <a:t>;</a:t>
            </a:r>
            <a:endParaRPr lang="en-US" sz="2000" dirty="0">
              <a:solidFill>
                <a:schemeClr val="tx1">
                  <a:lumMod val="85000"/>
                  <a:lumOff val="15000"/>
                </a:schemeClr>
              </a:solidFill>
            </a:endParaRPr>
          </a:p>
          <a:p>
            <a:pPr marL="720000" lvl="0">
              <a:spcAft>
                <a:spcPts val="300"/>
              </a:spcAft>
              <a:buClr>
                <a:srgbClr val="1D618F"/>
              </a:buClr>
              <a:buFont typeface="Wingdings" panose="05000000000000000000" pitchFamily="2" charset="2"/>
              <a:buChar char="v"/>
            </a:pPr>
            <a:r>
              <a:rPr lang="ka-GE" sz="2000" dirty="0">
                <a:solidFill>
                  <a:schemeClr val="tx1">
                    <a:lumMod val="85000"/>
                    <a:lumOff val="15000"/>
                  </a:schemeClr>
                </a:solidFill>
              </a:rPr>
              <a:t>პირად </a:t>
            </a:r>
            <a:r>
              <a:rPr lang="ka-GE" sz="2000" dirty="0" smtClean="0">
                <a:solidFill>
                  <a:schemeClr val="tx1">
                    <a:lumMod val="85000"/>
                    <a:lumOff val="15000"/>
                  </a:schemeClr>
                </a:solidFill>
              </a:rPr>
              <a:t>თვისებებზე</a:t>
            </a:r>
            <a:r>
              <a:rPr lang="ka-GE" sz="2000" dirty="0">
                <a:solidFill>
                  <a:schemeClr val="tx1">
                    <a:lumMod val="85000"/>
                    <a:lumOff val="15000"/>
                  </a:schemeClr>
                </a:solidFill>
              </a:rPr>
              <a:t>;</a:t>
            </a:r>
            <a:endParaRPr lang="en-US" sz="2000" dirty="0">
              <a:solidFill>
                <a:schemeClr val="tx1">
                  <a:lumMod val="85000"/>
                  <a:lumOff val="15000"/>
                </a:schemeClr>
              </a:solidFill>
            </a:endParaRPr>
          </a:p>
          <a:p>
            <a:pPr marL="720000">
              <a:spcAft>
                <a:spcPts val="300"/>
              </a:spcAft>
              <a:buClr>
                <a:srgbClr val="1D618F"/>
              </a:buClr>
              <a:buFont typeface="Wingdings" panose="05000000000000000000" pitchFamily="2" charset="2"/>
              <a:buChar char="v"/>
            </a:pPr>
            <a:r>
              <a:rPr lang="ka-GE" sz="2000" dirty="0">
                <a:solidFill>
                  <a:schemeClr val="tx1">
                    <a:lumMod val="85000"/>
                    <a:lumOff val="15000"/>
                  </a:schemeClr>
                </a:solidFill>
              </a:rPr>
              <a:t>კვალიფიკაციასა და შესაძლებლობებზე</a:t>
            </a:r>
            <a:r>
              <a:rPr lang="ka-GE" sz="2000" dirty="0" smtClean="0">
                <a:solidFill>
                  <a:schemeClr val="tx1">
                    <a:lumMod val="85000"/>
                    <a:lumOff val="15000"/>
                  </a:schemeClr>
                </a:solidFill>
              </a:rPr>
              <a:t>. </a:t>
            </a:r>
            <a:endParaRPr lang="en-US" sz="1800" dirty="0">
              <a:solidFill>
                <a:schemeClr val="tx1">
                  <a:lumMod val="85000"/>
                  <a:lumOff val="15000"/>
                </a:schemeClr>
              </a:solidFill>
            </a:endParaRPr>
          </a:p>
        </p:txBody>
      </p:sp>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21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44215"/>
            <a:ext cx="8229600" cy="1143000"/>
          </a:xfrm>
        </p:spPr>
        <p:txBody>
          <a:bodyPr>
            <a:noAutofit/>
          </a:bodyPr>
          <a:lstStyle/>
          <a:p>
            <a:r>
              <a:rPr lang="ka-GE" sz="2800" b="1" dirty="0" smtClean="0">
                <a:solidFill>
                  <a:srgbClr val="2479B2"/>
                </a:solidFill>
              </a:rPr>
              <a:t>მხარდაჭერითი დასაქმების პროგრამა</a:t>
            </a:r>
            <a:endParaRPr lang="en-US" sz="2800" b="1" dirty="0">
              <a:solidFill>
                <a:srgbClr val="2479B2"/>
              </a:solidFill>
            </a:endParaRP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a:lstStyle>
          <a:p>
            <a:endParaRPr lang="en-US" dirty="0"/>
          </a:p>
        </p:txBody>
      </p:sp>
      <p:sp>
        <p:nvSpPr>
          <p:cNvPr id="5" name="Content Placeholder 4"/>
          <p:cNvSpPr txBox="1">
            <a:spLocks/>
          </p:cNvSpPr>
          <p:nvPr/>
        </p:nvSpPr>
        <p:spPr>
          <a:xfrm>
            <a:off x="611560" y="1493503"/>
            <a:ext cx="38164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ka-GE" sz="1800" dirty="0" smtClean="0">
                <a:solidFill>
                  <a:schemeClr val="tx1">
                    <a:lumMod val="75000"/>
                    <a:lumOff val="25000"/>
                  </a:schemeClr>
                </a:solidFill>
              </a:rPr>
              <a:t>შეზღუდული შესაძლებლობის მქონე პირთა შრომითი საქმიანობის განხორციელება</a:t>
            </a:r>
          </a:p>
          <a:p>
            <a:pPr lvl="1" indent="-640080">
              <a:spcAft>
                <a:spcPts val="600"/>
              </a:spcAft>
              <a:buFont typeface="Wingdings" panose="05000000000000000000" pitchFamily="2" charset="2"/>
              <a:buChar char="v"/>
            </a:pPr>
            <a:endParaRPr lang="ka-GE" sz="1800" dirty="0" smtClean="0">
              <a:solidFill>
                <a:schemeClr val="tx1">
                  <a:lumMod val="75000"/>
                  <a:lumOff val="25000"/>
                </a:schemeClr>
              </a:solidFill>
            </a:endParaRPr>
          </a:p>
          <a:p>
            <a:pPr marL="274320" lvl="1" indent="-274320">
              <a:spcAft>
                <a:spcPts val="600"/>
              </a:spcAft>
              <a:buClr>
                <a:srgbClr val="2479B2"/>
              </a:buClr>
              <a:buFont typeface="Wingdings" panose="05000000000000000000" pitchFamily="2" charset="2"/>
              <a:buChar char="v"/>
            </a:pPr>
            <a:r>
              <a:rPr lang="ka-GE" sz="1800" dirty="0" smtClean="0">
                <a:solidFill>
                  <a:schemeClr val="tx1">
                    <a:lumMod val="75000"/>
                    <a:lumOff val="25000"/>
                  </a:schemeClr>
                </a:solidFill>
              </a:rPr>
              <a:t>ღია შრომის ბაზარი;</a:t>
            </a:r>
          </a:p>
          <a:p>
            <a:pPr marL="274320" lvl="1" indent="-274320">
              <a:spcAft>
                <a:spcPts val="600"/>
              </a:spcAft>
              <a:buClr>
                <a:srgbClr val="2479B2"/>
              </a:buClr>
              <a:buFont typeface="Wingdings" panose="05000000000000000000" pitchFamily="2" charset="2"/>
              <a:buChar char="v"/>
            </a:pPr>
            <a:r>
              <a:rPr lang="ka-GE" sz="1800" dirty="0" smtClean="0">
                <a:solidFill>
                  <a:schemeClr val="tx1">
                    <a:lumMod val="75000"/>
                    <a:lumOff val="25000"/>
                  </a:schemeClr>
                </a:solidFill>
              </a:rPr>
              <a:t>ანაზღაურებადი სამუშაო;</a:t>
            </a:r>
          </a:p>
          <a:p>
            <a:pPr marL="274320" lvl="1" indent="-274320">
              <a:spcAft>
                <a:spcPts val="600"/>
              </a:spcAft>
              <a:buClr>
                <a:srgbClr val="2479B2"/>
              </a:buClr>
              <a:buFont typeface="Wingdings" panose="05000000000000000000" pitchFamily="2" charset="2"/>
              <a:buChar char="v"/>
            </a:pPr>
            <a:r>
              <a:rPr lang="ka-GE" sz="1800" dirty="0" smtClean="0">
                <a:solidFill>
                  <a:schemeClr val="tx1">
                    <a:lumMod val="75000"/>
                    <a:lumOff val="25000"/>
                  </a:schemeClr>
                </a:solidFill>
              </a:rPr>
              <a:t>თანასწორი გარემოს შექმნა;</a:t>
            </a:r>
          </a:p>
          <a:p>
            <a:pPr marL="274320" lvl="1" indent="-274320">
              <a:spcAft>
                <a:spcPts val="600"/>
              </a:spcAft>
              <a:buClr>
                <a:srgbClr val="2479B2"/>
              </a:buClr>
              <a:buFont typeface="Wingdings" panose="05000000000000000000" pitchFamily="2" charset="2"/>
              <a:buChar char="v"/>
            </a:pPr>
            <a:r>
              <a:rPr lang="ka-GE" sz="1800" dirty="0" smtClean="0">
                <a:solidFill>
                  <a:schemeClr val="tx1">
                    <a:lumMod val="75000"/>
                    <a:lumOff val="25000"/>
                  </a:schemeClr>
                </a:solidFill>
              </a:rPr>
              <a:t>სამუშაოს შესრულებისთვის მომზადება.</a:t>
            </a:r>
            <a:endParaRPr lang="en-US" sz="1800" dirty="0">
              <a:solidFill>
                <a:schemeClr val="tx1">
                  <a:lumMod val="75000"/>
                  <a:lumOff val="25000"/>
                </a:schemeClr>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366677203"/>
              </p:ext>
            </p:extLst>
          </p:nvPr>
        </p:nvGraphicFramePr>
        <p:xfrm>
          <a:off x="4648200" y="1556792"/>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C:\Users\user.user-PC\Desktop\bardak\logoebi\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644353103"/>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a:solidFill>
                  <a:srgbClr val="2479B2"/>
                </a:solidFill>
              </a:rPr>
              <a:t>მოწყვლადი, დაბალკონკურენტუნარიანი ჯგუფების დასაქმების </a:t>
            </a:r>
            <a:r>
              <a:rPr lang="ka-GE" sz="2400" b="1" dirty="0" smtClean="0">
                <a:solidFill>
                  <a:srgbClr val="2479B2"/>
                </a:solidFill>
              </a:rPr>
              <a:t>ხელშეწყობა</a:t>
            </a:r>
            <a:endParaRPr lang="en-US" sz="2400" b="1" dirty="0">
              <a:solidFill>
                <a:srgbClr val="2479B2"/>
              </a:solidFill>
            </a:endParaRPr>
          </a:p>
        </p:txBody>
      </p:sp>
      <p:sp>
        <p:nvSpPr>
          <p:cNvPr id="3" name="Content Placeholder 2"/>
          <p:cNvSpPr>
            <a:spLocks noGrp="1"/>
          </p:cNvSpPr>
          <p:nvPr>
            <p:ph idx="1"/>
          </p:nvPr>
        </p:nvSpPr>
        <p:spPr>
          <a:xfrm>
            <a:off x="457200" y="1628800"/>
            <a:ext cx="8229600" cy="4709120"/>
          </a:xfrm>
        </p:spPr>
        <p:txBody>
          <a:bodyPr>
            <a:noAutofit/>
          </a:bodyPr>
          <a:lstStyle/>
          <a:p>
            <a:pPr marL="0" indent="0">
              <a:buNone/>
            </a:pPr>
            <a:r>
              <a:rPr lang="ka-GE" b="1" dirty="0">
                <a:solidFill>
                  <a:srgbClr val="2479B2"/>
                </a:solidFill>
                <a:latin typeface="+mj-lt"/>
                <a:ea typeface="+mj-ea"/>
                <a:cs typeface="+mj-cs"/>
              </a:rPr>
              <a:t>2018 წელს </a:t>
            </a:r>
            <a:r>
              <a:rPr lang="ka-GE" dirty="0">
                <a:solidFill>
                  <a:schemeClr val="tx1">
                    <a:lumMod val="75000"/>
                    <a:lumOff val="25000"/>
                  </a:schemeClr>
                </a:solidFill>
              </a:rPr>
              <a:t>მხარდაჭერითი კონსულტაცია გაეწია 274 შშმ პირს. მათ შორის, ქალი - 126, ახალგაზრდა - 100</a:t>
            </a:r>
            <a:r>
              <a:rPr lang="ka-GE" dirty="0" smtClean="0">
                <a:solidFill>
                  <a:schemeClr val="tx1">
                    <a:lumMod val="75000"/>
                    <a:lumOff val="25000"/>
                  </a:schemeClr>
                </a:solidFill>
              </a:rPr>
              <a:t>; </a:t>
            </a:r>
            <a:r>
              <a:rPr lang="ka-GE" dirty="0">
                <a:solidFill>
                  <a:schemeClr val="tx1">
                    <a:lumMod val="75000"/>
                    <a:lumOff val="25000"/>
                  </a:schemeClr>
                </a:solidFill>
              </a:rPr>
              <a:t>მხარაჭერითი მომსახურების ფარგლებში დასაქმდა </a:t>
            </a:r>
            <a:r>
              <a:rPr lang="ka-GE" b="1" dirty="0" smtClean="0">
                <a:solidFill>
                  <a:srgbClr val="2479B2"/>
                </a:solidFill>
              </a:rPr>
              <a:t>35 </a:t>
            </a:r>
            <a:r>
              <a:rPr lang="ka-GE" b="1" dirty="0">
                <a:solidFill>
                  <a:srgbClr val="2479B2"/>
                </a:solidFill>
              </a:rPr>
              <a:t>შშმ პირი</a:t>
            </a:r>
            <a:endParaRPr lang="en-US" b="1" dirty="0">
              <a:solidFill>
                <a:srgbClr val="2479B2"/>
              </a:solidFill>
            </a:endParaRPr>
          </a:p>
          <a:p>
            <a:pPr marL="0" indent="0">
              <a:buNone/>
            </a:pPr>
            <a:r>
              <a:rPr lang="ka-GE" b="1" dirty="0" smtClean="0">
                <a:solidFill>
                  <a:srgbClr val="2479B2"/>
                </a:solidFill>
                <a:latin typeface="+mj-lt"/>
                <a:ea typeface="+mj-ea"/>
                <a:cs typeface="+mj-cs"/>
              </a:rPr>
              <a:t>სუბსიდირების </a:t>
            </a:r>
            <a:r>
              <a:rPr lang="ka-GE" b="1" dirty="0">
                <a:solidFill>
                  <a:srgbClr val="2479B2"/>
                </a:solidFill>
                <a:latin typeface="+mj-lt"/>
                <a:ea typeface="+mj-ea"/>
                <a:cs typeface="+mj-cs"/>
              </a:rPr>
              <a:t>კომპონენტში ჩართული </a:t>
            </a:r>
            <a:r>
              <a:rPr lang="ka-GE" dirty="0">
                <a:solidFill>
                  <a:schemeClr val="tx1">
                    <a:lumMod val="75000"/>
                    <a:lumOff val="25000"/>
                  </a:schemeClr>
                </a:solidFill>
              </a:rPr>
              <a:t>იყო 26 ბენეფიციარი. მათ შორის 23 შშმ პირი. 19 ქალი; მომსახურების მიღება სრულად დაასრულა და შრომითი ხელშეკრულება გაუფორმდა 14 ბენეფიციარს, მათ შორის </a:t>
            </a:r>
            <a:r>
              <a:rPr lang="ka-GE" b="1" dirty="0">
                <a:solidFill>
                  <a:srgbClr val="2479B2"/>
                </a:solidFill>
              </a:rPr>
              <a:t>12 შშმ </a:t>
            </a:r>
            <a:r>
              <a:rPr lang="ka-GE" b="1" dirty="0" smtClean="0">
                <a:solidFill>
                  <a:srgbClr val="2479B2"/>
                </a:solidFill>
              </a:rPr>
              <a:t>პირი</a:t>
            </a:r>
            <a:r>
              <a:rPr lang="ka-GE" dirty="0" smtClean="0">
                <a:solidFill>
                  <a:schemeClr val="tx1">
                    <a:lumMod val="75000"/>
                    <a:lumOff val="25000"/>
                  </a:schemeClr>
                </a:solidFill>
              </a:rPr>
              <a:t>.</a:t>
            </a:r>
            <a:endParaRPr lang="en-US" dirty="0">
              <a:solidFill>
                <a:schemeClr val="tx1">
                  <a:lumMod val="75000"/>
                  <a:lumOff val="25000"/>
                </a:schemeClr>
              </a:solidFill>
            </a:endParaRPr>
          </a:p>
          <a:p>
            <a:pPr marL="0" indent="0">
              <a:buNone/>
            </a:pPr>
            <a:r>
              <a:rPr lang="ka-GE" b="1" dirty="0">
                <a:solidFill>
                  <a:srgbClr val="2479B2"/>
                </a:solidFill>
                <a:latin typeface="+mj-lt"/>
                <a:ea typeface="+mj-ea"/>
                <a:cs typeface="+mj-cs"/>
              </a:rPr>
              <a:t>2019 წელი </a:t>
            </a:r>
            <a:r>
              <a:rPr lang="ka-GE" dirty="0" smtClean="0">
                <a:solidFill>
                  <a:schemeClr val="tx1">
                    <a:lumMod val="75000"/>
                    <a:lumOff val="25000"/>
                  </a:schemeClr>
                </a:solidFill>
              </a:rPr>
              <a:t>მხარდაჭერითი </a:t>
            </a:r>
            <a:r>
              <a:rPr lang="ka-GE" dirty="0">
                <a:solidFill>
                  <a:schemeClr val="tx1">
                    <a:lumMod val="75000"/>
                    <a:lumOff val="25000"/>
                  </a:schemeClr>
                </a:solidFill>
              </a:rPr>
              <a:t>კონსულტაცია გაეწია სულ </a:t>
            </a:r>
            <a:r>
              <a:rPr lang="ka-GE" dirty="0" smtClean="0">
                <a:solidFill>
                  <a:schemeClr val="tx1">
                    <a:lumMod val="75000"/>
                    <a:lumOff val="25000"/>
                  </a:schemeClr>
                </a:solidFill>
              </a:rPr>
              <a:t>117 </a:t>
            </a:r>
            <a:r>
              <a:rPr lang="ka-GE" dirty="0">
                <a:solidFill>
                  <a:schemeClr val="tx1">
                    <a:lumMod val="75000"/>
                    <a:lumOff val="25000"/>
                  </a:schemeClr>
                </a:solidFill>
              </a:rPr>
              <a:t>შშმ პირს. მათ </a:t>
            </a:r>
            <a:r>
              <a:rPr lang="ka-GE" dirty="0" smtClean="0">
                <a:solidFill>
                  <a:schemeClr val="tx1">
                    <a:lumMod val="75000"/>
                    <a:lumOff val="25000"/>
                  </a:schemeClr>
                </a:solidFill>
              </a:rPr>
              <a:t> შორის</a:t>
            </a:r>
            <a:r>
              <a:rPr lang="ka-GE" dirty="0">
                <a:solidFill>
                  <a:schemeClr val="tx1">
                    <a:lumMod val="75000"/>
                    <a:lumOff val="25000"/>
                  </a:schemeClr>
                </a:solidFill>
              </a:rPr>
              <a:t>, ქალი - </a:t>
            </a:r>
            <a:r>
              <a:rPr lang="ka-GE" dirty="0" smtClean="0">
                <a:solidFill>
                  <a:schemeClr val="tx1">
                    <a:lumMod val="75000"/>
                    <a:lumOff val="25000"/>
                  </a:schemeClr>
                </a:solidFill>
              </a:rPr>
              <a:t>53, </a:t>
            </a:r>
            <a:r>
              <a:rPr lang="ka-GE" dirty="0">
                <a:solidFill>
                  <a:schemeClr val="tx1">
                    <a:lumMod val="75000"/>
                    <a:lumOff val="25000"/>
                  </a:schemeClr>
                </a:solidFill>
              </a:rPr>
              <a:t>ახალგაზრდა - </a:t>
            </a:r>
            <a:r>
              <a:rPr lang="ka-GE" dirty="0" smtClean="0">
                <a:solidFill>
                  <a:schemeClr val="tx1">
                    <a:lumMod val="75000"/>
                    <a:lumOff val="25000"/>
                  </a:schemeClr>
                </a:solidFill>
              </a:rPr>
              <a:t>39.</a:t>
            </a:r>
          </a:p>
          <a:p>
            <a:pPr marL="0" indent="0">
              <a:buNone/>
            </a:pPr>
            <a:r>
              <a:rPr lang="ka-GE" dirty="0" smtClean="0">
                <a:solidFill>
                  <a:schemeClr val="tx1">
                    <a:lumMod val="75000"/>
                    <a:lumOff val="25000"/>
                  </a:schemeClr>
                </a:solidFill>
              </a:rPr>
              <a:t>მხარაჭერითი მომსახურების ფარგლებში დასაქმდა </a:t>
            </a:r>
            <a:r>
              <a:rPr lang="ka-GE" b="1" dirty="0" smtClean="0">
                <a:solidFill>
                  <a:srgbClr val="2479B2"/>
                </a:solidFill>
                <a:latin typeface="+mj-lt"/>
                <a:ea typeface="+mj-ea"/>
                <a:cs typeface="+mj-cs"/>
              </a:rPr>
              <a:t>16 </a:t>
            </a:r>
            <a:r>
              <a:rPr lang="ka-GE" b="1" dirty="0">
                <a:solidFill>
                  <a:srgbClr val="2479B2"/>
                </a:solidFill>
                <a:latin typeface="+mj-lt"/>
                <a:ea typeface="+mj-ea"/>
                <a:cs typeface="+mj-cs"/>
              </a:rPr>
              <a:t>შშმ პირი</a:t>
            </a:r>
            <a:endParaRPr lang="en-US" b="1" dirty="0">
              <a:solidFill>
                <a:srgbClr val="2479B2"/>
              </a:solidFill>
              <a:latin typeface="+mj-lt"/>
              <a:ea typeface="+mj-ea"/>
              <a:cs typeface="+mj-cs"/>
            </a:endParaRPr>
          </a:p>
        </p:txBody>
      </p:sp>
    </p:spTree>
    <p:extLst>
      <p:ext uri="{BB962C8B-B14F-4D97-AF65-F5344CB8AC3E}">
        <p14:creationId xmlns:p14="http://schemas.microsoft.com/office/powerpoint/2010/main" val="1908996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256" y="3879287"/>
            <a:ext cx="8229600" cy="844825"/>
          </a:xfrm>
        </p:spPr>
        <p:txBody>
          <a:bodyPr>
            <a:noAutofit/>
          </a:bodyPr>
          <a:lstStyle/>
          <a:p>
            <a:pPr marL="0" indent="0" algn="ctr">
              <a:buNone/>
            </a:pPr>
            <a:r>
              <a:rPr lang="ka-GE" sz="1600" b="1" dirty="0" smtClean="0">
                <a:solidFill>
                  <a:schemeClr val="accent3">
                    <a:lumMod val="50000"/>
                  </a:schemeClr>
                </a:solidFill>
              </a:rPr>
              <a:t>საქართველოს</a:t>
            </a:r>
            <a:r>
              <a:rPr lang="en-US" sz="1600" b="1" dirty="0" smtClean="0">
                <a:solidFill>
                  <a:schemeClr val="accent3">
                    <a:lumMod val="50000"/>
                  </a:schemeClr>
                </a:solidFill>
              </a:rPr>
              <a:t> </a:t>
            </a:r>
            <a:r>
              <a:rPr lang="ka-GE" sz="1600" b="1" dirty="0" smtClean="0">
                <a:solidFill>
                  <a:schemeClr val="accent3">
                    <a:lumMod val="50000"/>
                  </a:schemeClr>
                </a:solidFill>
              </a:rPr>
              <a:t>ოკუპირებული ტერიტორიებიდან დევნილთა, შრომის, ჯანმრთელობისა და სოციალური დაცვის მინისტრის </a:t>
            </a:r>
            <a:r>
              <a:rPr lang="ka-GE" sz="1600" b="1" dirty="0">
                <a:solidFill>
                  <a:schemeClr val="accent3">
                    <a:lumMod val="50000"/>
                  </a:schemeClr>
                </a:solidFill>
              </a:rPr>
              <a:t>2013 წლის 1 აგვისტოს </a:t>
            </a:r>
            <a:r>
              <a:rPr lang="en-US" sz="1600" b="1" dirty="0">
                <a:solidFill>
                  <a:schemeClr val="accent3">
                    <a:lumMod val="50000"/>
                  </a:schemeClr>
                </a:solidFill>
              </a:rPr>
              <a:t>N01-31/</a:t>
            </a:r>
            <a:r>
              <a:rPr lang="ka-GE" sz="1600" b="1" dirty="0">
                <a:solidFill>
                  <a:schemeClr val="accent3">
                    <a:lumMod val="50000"/>
                  </a:schemeClr>
                </a:solidFill>
              </a:rPr>
              <a:t>ნ </a:t>
            </a:r>
            <a:r>
              <a:rPr lang="ka-GE" sz="1600" b="1" dirty="0" smtClean="0">
                <a:solidFill>
                  <a:schemeClr val="accent3">
                    <a:lumMod val="50000"/>
                  </a:schemeClr>
                </a:solidFill>
              </a:rPr>
              <a:t>ბრძანებით სოციალური მომსახურების სააგენტოს დებულებაში შესული ცვლილების საფუძველზე შეიქმნა </a:t>
            </a:r>
            <a:r>
              <a:rPr lang="ka-GE" sz="1600" b="1" dirty="0">
                <a:solidFill>
                  <a:schemeClr val="accent3">
                    <a:lumMod val="50000"/>
                  </a:schemeClr>
                </a:solidFill>
              </a:rPr>
              <a:t>დასაქმების პროგრამების დეპარტამენტი</a:t>
            </a:r>
            <a:endParaRPr lang="en-US" sz="1600" dirty="0">
              <a:solidFill>
                <a:schemeClr val="tx1">
                  <a:lumMod val="75000"/>
                  <a:lumOff val="25000"/>
                </a:schemeClr>
              </a:solidFill>
            </a:endParaRPr>
          </a:p>
        </p:txBody>
      </p:sp>
      <p:sp>
        <p:nvSpPr>
          <p:cNvPr id="5" name="Rounded Rectangle 4"/>
          <p:cNvSpPr/>
          <p:nvPr/>
        </p:nvSpPr>
        <p:spPr>
          <a:xfrm>
            <a:off x="805691" y="1074628"/>
            <a:ext cx="7582733" cy="841984"/>
          </a:xfrm>
          <a:prstGeom prst="roundRect">
            <a:avLst/>
          </a:prstGeom>
          <a:solidFill>
            <a:srgbClr val="48AA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bg1"/>
                </a:solidFill>
              </a:rPr>
              <a:t>საქართველოს ოკუპირებული ტერიტორიებიდან დევნილთა, შრომის, ჯანმრთელობისა და სოციალური დაცვის სამინისტრო</a:t>
            </a:r>
          </a:p>
        </p:txBody>
      </p:sp>
      <p:sp>
        <p:nvSpPr>
          <p:cNvPr id="6" name="Down Arrow 5"/>
          <p:cNvSpPr/>
          <p:nvPr/>
        </p:nvSpPr>
        <p:spPr>
          <a:xfrm>
            <a:off x="4447923" y="2050852"/>
            <a:ext cx="321589" cy="377792"/>
          </a:xfrm>
          <a:prstGeom prst="downArrow">
            <a:avLst/>
          </a:prstGeom>
          <a:solidFill>
            <a:srgbClr val="A9BB9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123767" y="5046443"/>
            <a:ext cx="2946577" cy="758821"/>
          </a:xfrm>
          <a:prstGeom prst="roundRect">
            <a:avLst/>
          </a:prstGeom>
          <a:solidFill>
            <a:srgbClr val="4399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bg1"/>
                </a:solidFill>
              </a:rPr>
              <a:t>დასაქმების პროგრამების დეპარტამენტი</a:t>
            </a:r>
            <a:endParaRPr lang="en-US" b="1" dirty="0">
              <a:solidFill>
                <a:schemeClr val="bg1"/>
              </a:solidFill>
            </a:endParaRPr>
          </a:p>
        </p:txBody>
      </p:sp>
      <p:sp>
        <p:nvSpPr>
          <p:cNvPr id="10" name="Rounded Rectangle 9"/>
          <p:cNvSpPr/>
          <p:nvPr/>
        </p:nvSpPr>
        <p:spPr>
          <a:xfrm>
            <a:off x="2708670" y="2562884"/>
            <a:ext cx="3792916" cy="771423"/>
          </a:xfrm>
          <a:prstGeom prst="roundRect">
            <a:avLst/>
          </a:prstGeom>
          <a:solidFill>
            <a:srgbClr val="60AF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bg1"/>
                </a:solidFill>
              </a:rPr>
              <a:t>სსიპ - სოციალური მომსახურების სააგენტო</a:t>
            </a:r>
            <a:endParaRPr lang="en-US" b="1" dirty="0">
              <a:solidFill>
                <a:schemeClr val="bg1"/>
              </a:solidFill>
            </a:endParaRPr>
          </a:p>
        </p:txBody>
      </p:sp>
      <p:sp>
        <p:nvSpPr>
          <p:cNvPr id="16" name="Title 1"/>
          <p:cNvSpPr>
            <a:spLocks noGrp="1"/>
          </p:cNvSpPr>
          <p:nvPr>
            <p:ph type="title"/>
          </p:nvPr>
        </p:nvSpPr>
        <p:spPr>
          <a:xfrm>
            <a:off x="490328" y="-16050"/>
            <a:ext cx="8229600" cy="1143000"/>
          </a:xfrm>
        </p:spPr>
        <p:txBody>
          <a:bodyPr>
            <a:normAutofit/>
          </a:bodyPr>
          <a:lstStyle/>
          <a:p>
            <a:pPr algn="ctr"/>
            <a:r>
              <a:rPr lang="ka-GE" sz="4000" b="1" dirty="0">
                <a:solidFill>
                  <a:srgbClr val="1D618F"/>
                </a:solidFill>
              </a:rPr>
              <a:t>ვინ ვართ</a:t>
            </a:r>
            <a:r>
              <a:rPr lang="ka-GE" sz="4000" b="1" dirty="0" smtClean="0">
                <a:solidFill>
                  <a:srgbClr val="1D618F"/>
                </a:solidFill>
              </a:rPr>
              <a:t>?</a:t>
            </a:r>
            <a:endParaRPr lang="en-US" sz="4000" b="1" dirty="0">
              <a:solidFill>
                <a:srgbClr val="1D618F"/>
              </a:solidFill>
            </a:endParaRPr>
          </a:p>
        </p:txBody>
      </p:sp>
      <p:sp>
        <p:nvSpPr>
          <p:cNvPr id="18" name="Down Arrow 17"/>
          <p:cNvSpPr/>
          <p:nvPr/>
        </p:nvSpPr>
        <p:spPr>
          <a:xfrm>
            <a:off x="4436260" y="3462818"/>
            <a:ext cx="321589" cy="377792"/>
          </a:xfrm>
          <a:prstGeom prst="downArrow">
            <a:avLst/>
          </a:prstGeom>
          <a:solidFill>
            <a:srgbClr val="A9BB9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64987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ka-GE" sz="2800" b="1" dirty="0" smtClean="0">
                <a:solidFill>
                  <a:srgbClr val="009644"/>
                </a:solidFill>
              </a:rPr>
              <a:t>დასაქმების ფორუმი</a:t>
            </a:r>
            <a:endParaRPr lang="en-US" sz="2800" b="1" dirty="0">
              <a:solidFill>
                <a:srgbClr val="009644"/>
              </a:solidFill>
            </a:endParaRPr>
          </a:p>
        </p:txBody>
      </p:sp>
      <p:sp>
        <p:nvSpPr>
          <p:cNvPr id="3" name="Content Placeholder 2"/>
          <p:cNvSpPr>
            <a:spLocks noGrp="1"/>
          </p:cNvSpPr>
          <p:nvPr>
            <p:ph idx="1"/>
          </p:nvPr>
        </p:nvSpPr>
        <p:spPr>
          <a:xfrm>
            <a:off x="457200" y="1417638"/>
            <a:ext cx="8229600" cy="4708525"/>
          </a:xfrm>
        </p:spPr>
        <p:txBody>
          <a:bodyPr>
            <a:normAutofit/>
          </a:bodyPr>
          <a:lstStyle/>
          <a:p>
            <a:pPr>
              <a:buClr>
                <a:srgbClr val="009644"/>
              </a:buClr>
              <a:buFont typeface="Wingdings" panose="05000000000000000000" pitchFamily="2" charset="2"/>
              <a:buChar char="v"/>
            </a:pPr>
            <a:r>
              <a:rPr lang="ka-GE" sz="1800" b="1" dirty="0" smtClean="0">
                <a:solidFill>
                  <a:srgbClr val="009644"/>
                </a:solidFill>
              </a:rPr>
              <a:t>2018</a:t>
            </a:r>
            <a:r>
              <a:rPr lang="ka-GE" sz="1800" dirty="0" smtClean="0">
                <a:solidFill>
                  <a:schemeClr val="tx1">
                    <a:lumMod val="75000"/>
                    <a:lumOff val="25000"/>
                  </a:schemeClr>
                </a:solidFill>
              </a:rPr>
              <a:t> წელს ჩატარდა </a:t>
            </a:r>
            <a:r>
              <a:rPr lang="en-US" sz="1800" b="1" dirty="0" smtClean="0">
                <a:solidFill>
                  <a:srgbClr val="009644"/>
                </a:solidFill>
              </a:rPr>
              <a:t>1</a:t>
            </a:r>
            <a:r>
              <a:rPr lang="ka-GE" sz="1800" b="1" dirty="0" smtClean="0">
                <a:solidFill>
                  <a:srgbClr val="009644"/>
                </a:solidFill>
              </a:rPr>
              <a:t>2 </a:t>
            </a:r>
            <a:r>
              <a:rPr lang="ka-GE" sz="1800" dirty="0" smtClean="0">
                <a:solidFill>
                  <a:schemeClr val="tx1">
                    <a:lumMod val="75000"/>
                    <a:lumOff val="25000"/>
                  </a:schemeClr>
                </a:solidFill>
              </a:rPr>
              <a:t>დასაქმების ფორუმი.</a:t>
            </a:r>
          </a:p>
          <a:p>
            <a:pPr>
              <a:buClr>
                <a:srgbClr val="009644"/>
              </a:buClr>
              <a:buFont typeface="Wingdings" panose="05000000000000000000" pitchFamily="2" charset="2"/>
              <a:buChar char="v"/>
            </a:pPr>
            <a:r>
              <a:rPr lang="ka-GE" sz="1800" dirty="0" smtClean="0">
                <a:solidFill>
                  <a:schemeClr val="tx1">
                    <a:lumMod val="75000"/>
                    <a:lumOff val="25000"/>
                  </a:schemeClr>
                </a:solidFill>
              </a:rPr>
              <a:t>ფორუმში </a:t>
            </a:r>
            <a:r>
              <a:rPr lang="ka-GE" sz="1800" dirty="0">
                <a:solidFill>
                  <a:schemeClr val="tx1">
                    <a:lumMod val="75000"/>
                    <a:lumOff val="25000"/>
                  </a:schemeClr>
                </a:solidFill>
              </a:rPr>
              <a:t>მონაწილეობა მიიღო </a:t>
            </a:r>
            <a:r>
              <a:rPr lang="ka-GE" sz="1800" b="1" dirty="0" smtClean="0">
                <a:solidFill>
                  <a:srgbClr val="009644"/>
                </a:solidFill>
              </a:rPr>
              <a:t>3000</a:t>
            </a:r>
            <a:r>
              <a:rPr lang="ka-GE" sz="1800" dirty="0" smtClean="0">
                <a:solidFill>
                  <a:schemeClr val="accent3">
                    <a:lumMod val="50000"/>
                  </a:schemeClr>
                </a:solidFill>
              </a:rPr>
              <a:t>-</a:t>
            </a:r>
            <a:r>
              <a:rPr lang="ka-GE" sz="1800" dirty="0" smtClean="0">
                <a:solidFill>
                  <a:schemeClr val="tx1">
                    <a:lumMod val="75000"/>
                    <a:lumOff val="25000"/>
                  </a:schemeClr>
                </a:solidFill>
              </a:rPr>
              <a:t>ზე მეტმა სამუშაოს </a:t>
            </a:r>
            <a:r>
              <a:rPr lang="ka-GE" sz="1800" dirty="0">
                <a:solidFill>
                  <a:schemeClr val="tx1">
                    <a:lumMod val="75000"/>
                    <a:lumOff val="25000"/>
                  </a:schemeClr>
                </a:solidFill>
              </a:rPr>
              <a:t>მაძიებელმა</a:t>
            </a:r>
            <a:r>
              <a:rPr lang="ka-GE" sz="1800" dirty="0" smtClean="0">
                <a:solidFill>
                  <a:schemeClr val="tx1">
                    <a:lumMod val="75000"/>
                    <a:lumOff val="25000"/>
                  </a:schemeClr>
                </a:solidFill>
              </a:rPr>
              <a:t>;</a:t>
            </a:r>
            <a:r>
              <a:rPr lang="en-US" sz="1800" dirty="0" smtClean="0">
                <a:solidFill>
                  <a:schemeClr val="tx1">
                    <a:lumMod val="75000"/>
                    <a:lumOff val="25000"/>
                  </a:schemeClr>
                </a:solidFill>
              </a:rPr>
              <a:t> </a:t>
            </a:r>
          </a:p>
          <a:p>
            <a:pPr>
              <a:buClr>
                <a:srgbClr val="009644"/>
              </a:buClr>
              <a:buFont typeface="Wingdings" panose="05000000000000000000" pitchFamily="2" charset="2"/>
              <a:buChar char="v"/>
            </a:pPr>
            <a:r>
              <a:rPr lang="ka-GE" sz="1800" b="1" dirty="0" smtClean="0">
                <a:solidFill>
                  <a:srgbClr val="009644"/>
                </a:solidFill>
              </a:rPr>
              <a:t>2018</a:t>
            </a:r>
            <a:r>
              <a:rPr lang="ka-GE" sz="1800" dirty="0" smtClean="0">
                <a:solidFill>
                  <a:schemeClr val="tx1">
                    <a:lumMod val="75000"/>
                    <a:lumOff val="25000"/>
                  </a:schemeClr>
                </a:solidFill>
              </a:rPr>
              <a:t> წელს, დასაქმების ფორუმების </a:t>
            </a:r>
            <a:r>
              <a:rPr lang="ka-GE" sz="1800" dirty="0">
                <a:solidFill>
                  <a:schemeClr val="tx1">
                    <a:lumMod val="75000"/>
                    <a:lumOff val="25000"/>
                  </a:schemeClr>
                </a:solidFill>
              </a:rPr>
              <a:t>შედეგად დასაქმდა </a:t>
            </a:r>
            <a:r>
              <a:rPr lang="ka-GE" sz="1800" b="1" dirty="0" smtClean="0">
                <a:solidFill>
                  <a:srgbClr val="009644"/>
                </a:solidFill>
              </a:rPr>
              <a:t>369</a:t>
            </a:r>
            <a:r>
              <a:rPr lang="en-US" sz="1800" dirty="0" smtClean="0">
                <a:solidFill>
                  <a:schemeClr val="tx1">
                    <a:lumMod val="75000"/>
                    <a:lumOff val="25000"/>
                  </a:schemeClr>
                </a:solidFill>
              </a:rPr>
              <a:t> </a:t>
            </a:r>
            <a:r>
              <a:rPr lang="ka-GE" sz="1800" dirty="0" smtClean="0">
                <a:solidFill>
                  <a:schemeClr val="tx1">
                    <a:lumMod val="75000"/>
                    <a:lumOff val="25000"/>
                  </a:schemeClr>
                </a:solidFill>
              </a:rPr>
              <a:t>სამუშაოს მაძიებელი. მათ შორის, </a:t>
            </a:r>
            <a:r>
              <a:rPr lang="ka-GE" sz="1800" b="1" dirty="0">
                <a:solidFill>
                  <a:srgbClr val="009644"/>
                </a:solidFill>
              </a:rPr>
              <a:t>6</a:t>
            </a:r>
            <a:r>
              <a:rPr lang="ka-GE" sz="1800" dirty="0" smtClean="0">
                <a:solidFill>
                  <a:schemeClr val="tx1">
                    <a:lumMod val="75000"/>
                    <a:lumOff val="25000"/>
                  </a:schemeClr>
                </a:solidFill>
              </a:rPr>
              <a:t> შშმ პირი. მიმდინარეობს მონიტორინგი.</a:t>
            </a:r>
          </a:p>
          <a:p>
            <a:pPr>
              <a:buClr>
                <a:srgbClr val="009644"/>
              </a:buClr>
              <a:buFont typeface="Wingdings" panose="05000000000000000000" pitchFamily="2" charset="2"/>
              <a:buChar char="v"/>
            </a:pPr>
            <a:r>
              <a:rPr lang="ka-GE" sz="1800" b="1" dirty="0" smtClean="0">
                <a:solidFill>
                  <a:srgbClr val="009644"/>
                </a:solidFill>
              </a:rPr>
              <a:t>2019</a:t>
            </a:r>
            <a:r>
              <a:rPr lang="ka-GE" sz="1800" dirty="0" smtClean="0">
                <a:solidFill>
                  <a:schemeClr val="tx1">
                    <a:lumMod val="75000"/>
                    <a:lumOff val="25000"/>
                  </a:schemeClr>
                </a:solidFill>
              </a:rPr>
              <a:t> წელს, დასაქმების პროგრამების დეპარტამენტის ხელშეწყობით, ჩატარდა </a:t>
            </a:r>
            <a:r>
              <a:rPr lang="ka-GE" sz="1800" b="1" dirty="0">
                <a:solidFill>
                  <a:srgbClr val="009644"/>
                </a:solidFill>
              </a:rPr>
              <a:t>5</a:t>
            </a:r>
            <a:r>
              <a:rPr lang="ka-GE" sz="1800" b="1" dirty="0" smtClean="0">
                <a:solidFill>
                  <a:srgbClr val="009644"/>
                </a:solidFill>
              </a:rPr>
              <a:t> დასაქმების ფორუმი, მათ შორის 3 </a:t>
            </a:r>
            <a:r>
              <a:rPr lang="ka-GE" sz="1800" dirty="0" smtClean="0">
                <a:solidFill>
                  <a:schemeClr val="tx1">
                    <a:lumMod val="75000"/>
                    <a:lumOff val="25000"/>
                  </a:schemeClr>
                </a:solidFill>
              </a:rPr>
              <a:t>პარტნიორ დამსაქმებლებთან ერთად </a:t>
            </a:r>
            <a:r>
              <a:rPr lang="ka-GE" sz="1600" dirty="0" smtClean="0">
                <a:solidFill>
                  <a:schemeClr val="tx1">
                    <a:lumMod val="75000"/>
                    <a:lumOff val="25000"/>
                  </a:schemeClr>
                </a:solidFill>
              </a:rPr>
              <a:t>(სადაზღვევო კომპანია ,,ჯი-პი აი’’, </a:t>
            </a:r>
            <a:r>
              <a:rPr lang="ka-GE" sz="1800" dirty="0" smtClean="0">
                <a:solidFill>
                  <a:schemeClr val="tx1">
                    <a:lumMod val="75000"/>
                    <a:lumOff val="25000"/>
                  </a:schemeClr>
                </a:solidFill>
              </a:rPr>
              <a:t>განათლების </a:t>
            </a:r>
            <a:r>
              <a:rPr lang="ka-GE" sz="1800" dirty="0">
                <a:solidFill>
                  <a:schemeClr val="tx1">
                    <a:lumMod val="75000"/>
                    <a:lumOff val="25000"/>
                  </a:schemeClr>
                </a:solidFill>
              </a:rPr>
              <a:t>განვითარების და დასაქმების ცენტრი</a:t>
            </a:r>
            <a:r>
              <a:rPr lang="en-US" sz="1800" dirty="0">
                <a:solidFill>
                  <a:schemeClr val="tx1">
                    <a:lumMod val="75000"/>
                    <a:lumOff val="25000"/>
                  </a:schemeClr>
                </a:solidFill>
              </a:rPr>
              <a:t> </a:t>
            </a:r>
            <a:r>
              <a:rPr lang="ka-GE" sz="1800" dirty="0">
                <a:solidFill>
                  <a:schemeClr val="tx1">
                    <a:lumMod val="75000"/>
                    <a:lumOff val="25000"/>
                  </a:schemeClr>
                </a:solidFill>
              </a:rPr>
              <a:t>და საქართველოს პარლამენტის რეგიონალური პოლიტიკისა და თვითმმართველობის კომიტეტის თავმჯდომარე, მაჟორიტარი დეპუტატი ზაზა გაბუნია. ) </a:t>
            </a:r>
            <a:r>
              <a:rPr lang="ka-GE" sz="1800" b="1" dirty="0" smtClean="0">
                <a:solidFill>
                  <a:srgbClr val="00B050"/>
                </a:solidFill>
              </a:rPr>
              <a:t>მიმდინარეობს მონიტორინგი</a:t>
            </a:r>
            <a:endParaRPr lang="en-US" sz="1800" b="1" dirty="0" smtClean="0">
              <a:solidFill>
                <a:srgbClr val="00B050"/>
              </a:solidFill>
            </a:endParaRPr>
          </a:p>
          <a:p>
            <a:pPr marL="0" indent="0">
              <a:buClr>
                <a:srgbClr val="009644"/>
              </a:buClr>
              <a:buNone/>
            </a:pPr>
            <a:endParaRPr lang="en-US" sz="18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697" y="4365103"/>
            <a:ext cx="6836605" cy="2299837"/>
          </a:xfrm>
          <a:prstGeom prst="rect">
            <a:avLst/>
          </a:prstGeom>
        </p:spPr>
      </p:pic>
      <p:pic>
        <p:nvPicPr>
          <p:cNvPr id="10" name="Picture 9"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839745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ka-GE" sz="2800" b="1" dirty="0">
                <a:solidFill>
                  <a:srgbClr val="2479B2"/>
                </a:solidFill>
              </a:rPr>
              <a:t>მასობრივი გასაუბრებები და დასაქმების ფორუმები</a:t>
            </a:r>
            <a:endParaRPr lang="en-US" sz="2800" b="1" dirty="0">
              <a:solidFill>
                <a:srgbClr val="2479B2"/>
              </a:solidFill>
            </a:endParaRPr>
          </a:p>
        </p:txBody>
      </p:sp>
      <p:sp>
        <p:nvSpPr>
          <p:cNvPr id="5" name="Content Placeholder 4"/>
          <p:cNvSpPr>
            <a:spLocks noGrp="1"/>
          </p:cNvSpPr>
          <p:nvPr>
            <p:ph idx="1"/>
          </p:nvPr>
        </p:nvSpPr>
        <p:spPr>
          <a:xfrm>
            <a:off x="457200" y="1600200"/>
            <a:ext cx="8229600" cy="4525963"/>
          </a:xfrm>
        </p:spPr>
        <p:txBody>
          <a:bodyPr>
            <a:normAutofit/>
          </a:bodyPr>
          <a:lstStyle/>
          <a:p>
            <a:pPr marL="0" indent="0" algn="just">
              <a:buNone/>
            </a:pPr>
            <a:r>
              <a:rPr lang="ka-GE" sz="1800" dirty="0" smtClean="0">
                <a:solidFill>
                  <a:schemeClr val="tx1">
                    <a:lumMod val="95000"/>
                    <a:lumOff val="5000"/>
                  </a:schemeClr>
                </a:solidFill>
              </a:rPr>
              <a:t>მიღებული </a:t>
            </a:r>
            <a:r>
              <a:rPr lang="ka-GE" sz="1800" dirty="0">
                <a:solidFill>
                  <a:schemeClr val="tx1">
                    <a:lumMod val="95000"/>
                    <a:lumOff val="5000"/>
                  </a:schemeClr>
                </a:solidFill>
              </a:rPr>
              <a:t>გამოცდილება მაქსიმალურად გვეხმარება იმ აქტივობების განხორციელებაში რასაც ქვია მასობრივი გასაუბრებები და დასაქმების ფორუმები, რომელსაც დასაქმების პროგრამების დეპარტამენტი ინტენსიურ რეჟიმში ახორციელებს მთელი ქვეყნის მასშტაბით.</a:t>
            </a:r>
          </a:p>
        </p:txBody>
      </p:sp>
      <p:pic>
        <p:nvPicPr>
          <p:cNvPr id="3" name="Picture 2">
            <a:extLst>
              <a:ext uri="{FF2B5EF4-FFF2-40B4-BE49-F238E27FC236}">
                <a16:creationId xmlns="" xmlns:a16="http://schemas.microsoft.com/office/drawing/2014/main" id="{94EDA104-65BC-470E-9412-7589F6753F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70" y="3284984"/>
            <a:ext cx="3801620" cy="2359306"/>
          </a:xfrm>
          <a:prstGeom prst="rect">
            <a:avLst/>
          </a:prstGeom>
        </p:spPr>
      </p:pic>
      <p:pic>
        <p:nvPicPr>
          <p:cNvPr id="11" name="Picture 10">
            <a:extLst>
              <a:ext uri="{FF2B5EF4-FFF2-40B4-BE49-F238E27FC236}">
                <a16:creationId xmlns="" xmlns:a16="http://schemas.microsoft.com/office/drawing/2014/main" id="{133A848D-BBA6-4B96-AF0B-37DBEE5DA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689" y="3284984"/>
            <a:ext cx="1563544" cy="2345316"/>
          </a:xfrm>
          <a:prstGeom prst="rect">
            <a:avLst/>
          </a:prstGeom>
        </p:spPr>
      </p:pic>
      <p:pic>
        <p:nvPicPr>
          <p:cNvPr id="13" name="Picture 12">
            <a:extLst>
              <a:ext uri="{FF2B5EF4-FFF2-40B4-BE49-F238E27FC236}">
                <a16:creationId xmlns="" xmlns:a16="http://schemas.microsoft.com/office/drawing/2014/main" id="{0FA22A78-2EDE-47E7-B4C2-916EC0A421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6231" y="4380860"/>
            <a:ext cx="1874161" cy="1249440"/>
          </a:xfrm>
          <a:prstGeom prst="rect">
            <a:avLst/>
          </a:prstGeom>
        </p:spPr>
      </p:pic>
      <p:pic>
        <p:nvPicPr>
          <p:cNvPr id="15" name="Picture 14">
            <a:extLst>
              <a:ext uri="{FF2B5EF4-FFF2-40B4-BE49-F238E27FC236}">
                <a16:creationId xmlns="" xmlns:a16="http://schemas.microsoft.com/office/drawing/2014/main" id="{46C37EF9-F50A-4C96-BF18-D545F99830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7405" y="3284984"/>
            <a:ext cx="1902987" cy="1260420"/>
          </a:xfrm>
          <a:prstGeom prst="rect">
            <a:avLst/>
          </a:prstGeom>
        </p:spPr>
      </p:pic>
      <p:pic>
        <p:nvPicPr>
          <p:cNvPr id="14" name="Picture 13" descr="C:\Users\user.user-PC\Desktop\bardak\logoebi\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46414321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normAutofit/>
          </a:bodyPr>
          <a:lstStyle/>
          <a:p>
            <a:r>
              <a:rPr lang="ka-GE" sz="2800" b="1" dirty="0" smtClean="0">
                <a:solidFill>
                  <a:srgbClr val="2479B2"/>
                </a:solidFill>
              </a:rPr>
              <a:t>შრომის ბაზრის თვისებრივი კვლევა</a:t>
            </a:r>
            <a:endParaRPr lang="en-US" sz="2800" b="1" dirty="0">
              <a:solidFill>
                <a:srgbClr val="2479B2"/>
              </a:solidFill>
            </a:endParaRPr>
          </a:p>
        </p:txBody>
      </p:sp>
      <p:sp>
        <p:nvSpPr>
          <p:cNvPr id="4" name="Content Placeholder 3"/>
          <p:cNvSpPr>
            <a:spLocks noGrp="1"/>
          </p:cNvSpPr>
          <p:nvPr>
            <p:ph sz="half" idx="1"/>
          </p:nvPr>
        </p:nvSpPr>
        <p:spPr>
          <a:xfrm>
            <a:off x="395536" y="1052736"/>
            <a:ext cx="8229600" cy="980590"/>
          </a:xfrm>
          <a:ln>
            <a:noFill/>
          </a:ln>
          <a:effectLst>
            <a:outerShdw blurRad="44450" dist="27940" dir="5400000" algn="ctr">
              <a:srgbClr val="000000">
                <a:alpha val="32000"/>
              </a:srgbClr>
            </a:outerShdw>
          </a:effectLst>
        </p:spPr>
        <p:style>
          <a:lnRef idx="2">
            <a:schemeClr val="accent2"/>
          </a:lnRef>
          <a:fillRef idx="1001">
            <a:schemeClr val="lt1"/>
          </a:fillRef>
          <a:effectRef idx="0">
            <a:schemeClr val="accent2"/>
          </a:effectRef>
          <a:fontRef idx="minor">
            <a:schemeClr val="dk1"/>
          </a:fontRef>
        </p:style>
        <p:txBody>
          <a:bodyPr>
            <a:normAutofit fontScale="92500" lnSpcReduction="10000"/>
          </a:bodyPr>
          <a:lstStyle/>
          <a:p>
            <a:pPr marL="360000" indent="0">
              <a:spcBef>
                <a:spcPts val="0"/>
              </a:spcBef>
              <a:buNone/>
            </a:pPr>
            <a:endParaRPr lang="ka-GE" sz="800" b="1" dirty="0" smtClean="0">
              <a:solidFill>
                <a:schemeClr val="tx1">
                  <a:lumMod val="75000"/>
                  <a:lumOff val="25000"/>
                </a:schemeClr>
              </a:solidFill>
            </a:endParaRPr>
          </a:p>
          <a:p>
            <a:pPr marL="360000" indent="0">
              <a:spcBef>
                <a:spcPts val="0"/>
              </a:spcBef>
              <a:buNone/>
            </a:pPr>
            <a:r>
              <a:rPr lang="ka-GE" sz="1900" b="1" dirty="0" smtClean="0">
                <a:solidFill>
                  <a:srgbClr val="2479B2"/>
                </a:solidFill>
              </a:rPr>
              <a:t>მიზანი: </a:t>
            </a:r>
          </a:p>
          <a:p>
            <a:pPr marL="360000" indent="0">
              <a:spcBef>
                <a:spcPts val="0"/>
              </a:spcBef>
              <a:buNone/>
            </a:pPr>
            <a:r>
              <a:rPr lang="ka-GE" sz="1900" dirty="0" smtClean="0">
                <a:solidFill>
                  <a:schemeClr val="tx1">
                    <a:lumMod val="75000"/>
                    <a:lumOff val="25000"/>
                  </a:schemeClr>
                </a:solidFill>
              </a:rPr>
              <a:t>შრომის ბაზარზე მოთხოვნადი პროფესიების, საჭირო ცოდნისა და უნარ-ჩვევების გამოვლენა.</a:t>
            </a:r>
          </a:p>
          <a:p>
            <a:pPr marL="360000" indent="0">
              <a:spcBef>
                <a:spcPts val="0"/>
              </a:spcBef>
              <a:buNone/>
            </a:pPr>
            <a:endParaRPr lang="ka-GE" sz="2000" dirty="0" smtClean="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725144"/>
            <a:ext cx="5040560" cy="1993805"/>
          </a:xfrm>
          <a:prstGeom prst="rect">
            <a:avLst/>
          </a:prstGeom>
        </p:spPr>
      </p:pic>
      <p:sp>
        <p:nvSpPr>
          <p:cNvPr id="7" name="Content Placeholder 6"/>
          <p:cNvSpPr>
            <a:spLocks noGrp="1"/>
          </p:cNvSpPr>
          <p:nvPr>
            <p:ph sz="half" idx="2"/>
          </p:nvPr>
        </p:nvSpPr>
        <p:spPr>
          <a:xfrm>
            <a:off x="395536" y="2195737"/>
            <a:ext cx="8445624" cy="4469204"/>
          </a:xfrm>
        </p:spPr>
        <p:txBody>
          <a:bodyPr>
            <a:normAutofit fontScale="92500" lnSpcReduction="10000"/>
          </a:bodyPr>
          <a:lstStyle/>
          <a:p>
            <a:pPr marL="0" indent="0">
              <a:buNone/>
            </a:pPr>
            <a:endParaRPr lang="ka-GE" sz="900" b="1" dirty="0" smtClean="0">
              <a:solidFill>
                <a:schemeClr val="accent3">
                  <a:lumMod val="50000"/>
                </a:schemeClr>
              </a:solidFill>
            </a:endParaRPr>
          </a:p>
          <a:p>
            <a:pPr marL="0" indent="0" algn="just">
              <a:buNone/>
            </a:pPr>
            <a:r>
              <a:rPr lang="ka-GE" sz="1900" b="1" dirty="0" smtClean="0">
                <a:solidFill>
                  <a:srgbClr val="2479B2"/>
                </a:solidFill>
              </a:rPr>
              <a:t>2018</a:t>
            </a:r>
            <a:r>
              <a:rPr lang="ka-GE" sz="1900" b="1" dirty="0" smtClean="0">
                <a:solidFill>
                  <a:schemeClr val="accent3">
                    <a:lumMod val="50000"/>
                  </a:schemeClr>
                </a:solidFill>
              </a:rPr>
              <a:t> </a:t>
            </a:r>
            <a:r>
              <a:rPr lang="ka-GE" sz="1900" dirty="0" smtClean="0">
                <a:solidFill>
                  <a:schemeClr val="tx1">
                    <a:lumMod val="75000"/>
                    <a:lumOff val="25000"/>
                  </a:schemeClr>
                </a:solidFill>
              </a:rPr>
              <a:t>წელს</a:t>
            </a:r>
            <a:r>
              <a:rPr lang="en-US" sz="1900" dirty="0" smtClean="0">
                <a:solidFill>
                  <a:schemeClr val="tx1">
                    <a:lumMod val="75000"/>
                    <a:lumOff val="25000"/>
                  </a:schemeClr>
                </a:solidFill>
              </a:rPr>
              <a:t>,</a:t>
            </a:r>
            <a:r>
              <a:rPr lang="ka-GE" sz="1900" dirty="0" smtClean="0">
                <a:solidFill>
                  <a:schemeClr val="tx1">
                    <a:lumMod val="75000"/>
                    <a:lumOff val="25000"/>
                  </a:schemeClr>
                </a:solidFill>
              </a:rPr>
              <a:t> შრომის ბაზრის თვისებრივი კვლევა ახალი მეთოდოლოგიით ჩატარდა, რომელიც ევროკავშირის დასაქმებისა და პროფესიული განათლების რეფორმების ტექნიკური დახმარების პროექტის</a:t>
            </a:r>
            <a:r>
              <a:rPr lang="en-US" sz="1900" dirty="0" smtClean="0">
                <a:solidFill>
                  <a:schemeClr val="tx1">
                    <a:lumMod val="75000"/>
                    <a:lumOff val="25000"/>
                  </a:schemeClr>
                </a:solidFill>
              </a:rPr>
              <a:t> (EUVEGE)</a:t>
            </a:r>
            <a:r>
              <a:rPr lang="ka-GE" sz="1900" dirty="0" smtClean="0">
                <a:solidFill>
                  <a:schemeClr val="tx1">
                    <a:lumMod val="75000"/>
                    <a:lumOff val="25000"/>
                  </a:schemeClr>
                </a:solidFill>
              </a:rPr>
              <a:t> მხარდაჭერით შემუშავდა.</a:t>
            </a:r>
          </a:p>
          <a:p>
            <a:pPr marL="0" indent="0" algn="just">
              <a:buNone/>
            </a:pPr>
            <a:endParaRPr lang="ka-GE" sz="500" dirty="0" smtClean="0">
              <a:solidFill>
                <a:schemeClr val="tx1">
                  <a:lumMod val="75000"/>
                  <a:lumOff val="25000"/>
                </a:schemeClr>
              </a:solidFill>
            </a:endParaRPr>
          </a:p>
          <a:p>
            <a:pPr marL="0" indent="0" algn="just">
              <a:buNone/>
            </a:pPr>
            <a:endParaRPr lang="ka-GE" sz="500" dirty="0" smtClean="0">
              <a:solidFill>
                <a:schemeClr val="tx1">
                  <a:lumMod val="75000"/>
                  <a:lumOff val="25000"/>
                </a:schemeClr>
              </a:solidFill>
            </a:endParaRPr>
          </a:p>
          <a:p>
            <a:pPr marL="0" indent="0" algn="just">
              <a:buNone/>
            </a:pPr>
            <a:r>
              <a:rPr lang="ka-GE" sz="1900" dirty="0" smtClean="0">
                <a:solidFill>
                  <a:schemeClr val="tx1">
                    <a:lumMod val="75000"/>
                    <a:lumOff val="25000"/>
                  </a:schemeClr>
                </a:solidFill>
              </a:rPr>
              <a:t>კვლევის შედეგად გამოვლენილი მოთხოვნადი პროფესიები საფუძვლად დაედო </a:t>
            </a:r>
            <a:r>
              <a:rPr lang="ka-GE" sz="1900" b="1" dirty="0" smtClean="0">
                <a:solidFill>
                  <a:srgbClr val="2479B2"/>
                </a:solidFill>
              </a:rPr>
              <a:t>201</a:t>
            </a:r>
            <a:r>
              <a:rPr lang="ka-GE" sz="1900" b="1" dirty="0">
                <a:solidFill>
                  <a:srgbClr val="2479B2"/>
                </a:solidFill>
              </a:rPr>
              <a:t>9</a:t>
            </a:r>
            <a:r>
              <a:rPr lang="ka-GE" sz="1900" dirty="0" smtClean="0">
                <a:solidFill>
                  <a:srgbClr val="2479B2"/>
                </a:solidFill>
              </a:rPr>
              <a:t> </a:t>
            </a:r>
            <a:r>
              <a:rPr lang="ka-GE" sz="1900" dirty="0" smtClean="0">
                <a:solidFill>
                  <a:schemeClr val="tx1">
                    <a:lumMod val="75000"/>
                    <a:lumOff val="25000"/>
                  </a:schemeClr>
                </a:solidFill>
              </a:rPr>
              <a:t>წლის „სამუშაოს მაძიებელთა პროფესიულო მომზადება-გადამზადებისა და კვალიფიკაციის ამაღლების სახელმწიფო პროგრამას.“</a:t>
            </a:r>
            <a:endParaRPr lang="en-US" sz="1900" dirty="0"/>
          </a:p>
        </p:txBody>
      </p:sp>
      <p:pic>
        <p:nvPicPr>
          <p:cNvPr id="6" name="Picture 5"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857" y="3789040"/>
            <a:ext cx="4205143" cy="1738428"/>
          </a:xfrm>
          <a:prstGeom prst="rect">
            <a:avLst/>
          </a:prstGeom>
        </p:spPr>
      </p:pic>
      <p:sp>
        <p:nvSpPr>
          <p:cNvPr id="2" name="Title 1"/>
          <p:cNvSpPr>
            <a:spLocks noGrp="1"/>
          </p:cNvSpPr>
          <p:nvPr>
            <p:ph type="title"/>
          </p:nvPr>
        </p:nvSpPr>
        <p:spPr>
          <a:xfrm>
            <a:off x="457200" y="0"/>
            <a:ext cx="8229600" cy="786153"/>
          </a:xfrm>
        </p:spPr>
        <p:txBody>
          <a:bodyPr>
            <a:noAutofit/>
          </a:bodyPr>
          <a:lstStyle/>
          <a:p>
            <a:r>
              <a:rPr lang="ka-GE" sz="2000" b="1" dirty="0" smtClean="0">
                <a:solidFill>
                  <a:srgbClr val="1D618F"/>
                </a:solidFill>
              </a:rPr>
              <a:t>პროფესიული მომზადება-გადამზადებისა და კვალიფიკაციის ამაღლების სახელმწიფო პროგრამა</a:t>
            </a:r>
            <a:endParaRPr lang="en-US" sz="2000" b="1" dirty="0">
              <a:solidFill>
                <a:srgbClr val="1D618F"/>
              </a:solidFill>
            </a:endParaRPr>
          </a:p>
        </p:txBody>
      </p:sp>
      <p:sp>
        <p:nvSpPr>
          <p:cNvPr id="3" name="Content Placeholder 2"/>
          <p:cNvSpPr>
            <a:spLocks noGrp="1"/>
          </p:cNvSpPr>
          <p:nvPr>
            <p:ph idx="1"/>
          </p:nvPr>
        </p:nvSpPr>
        <p:spPr>
          <a:xfrm>
            <a:off x="390364" y="851175"/>
            <a:ext cx="8363272" cy="5813766"/>
          </a:xfrm>
        </p:spPr>
        <p:txBody>
          <a:bodyPr>
            <a:normAutofit lnSpcReduction="10000"/>
          </a:bodyPr>
          <a:lstStyle/>
          <a:p>
            <a:pPr marL="0" indent="0">
              <a:buNone/>
            </a:pPr>
            <a:r>
              <a:rPr lang="ka-GE" sz="1800" b="1" dirty="0" smtClean="0">
                <a:solidFill>
                  <a:srgbClr val="1D618F"/>
                </a:solidFill>
              </a:rPr>
              <a:t>2018</a:t>
            </a:r>
            <a:r>
              <a:rPr lang="ka-GE" sz="1800" dirty="0" smtClean="0">
                <a:solidFill>
                  <a:schemeClr val="tx1">
                    <a:lumMod val="85000"/>
                    <a:lumOff val="15000"/>
                  </a:schemeClr>
                </a:solidFill>
              </a:rPr>
              <a:t> </a:t>
            </a:r>
            <a:r>
              <a:rPr lang="ka-GE" sz="1600" dirty="0">
                <a:solidFill>
                  <a:schemeClr val="tx1">
                    <a:lumMod val="85000"/>
                    <a:lumOff val="15000"/>
                  </a:schemeClr>
                </a:solidFill>
              </a:rPr>
              <a:t>წელს, პროგრამის განსახორციელებლად სახელმწიფო ბიუჯეტიდან </a:t>
            </a:r>
            <a:r>
              <a:rPr lang="ka-GE" sz="1600" dirty="0" smtClean="0">
                <a:solidFill>
                  <a:schemeClr val="tx1">
                    <a:lumMod val="85000"/>
                    <a:lumOff val="15000"/>
                  </a:schemeClr>
                </a:solidFill>
              </a:rPr>
              <a:t>გამოიყო</a:t>
            </a:r>
          </a:p>
          <a:p>
            <a:pPr marL="0" indent="0">
              <a:buNone/>
            </a:pPr>
            <a:r>
              <a:rPr lang="ka-GE" sz="1600" dirty="0" smtClean="0">
                <a:solidFill>
                  <a:schemeClr val="tx1">
                    <a:lumMod val="85000"/>
                    <a:lumOff val="15000"/>
                  </a:schemeClr>
                </a:solidFill>
              </a:rPr>
              <a:t> </a:t>
            </a:r>
            <a:r>
              <a:rPr lang="ka-GE" sz="1800" b="1" dirty="0" smtClean="0">
                <a:solidFill>
                  <a:srgbClr val="1D618F"/>
                </a:solidFill>
              </a:rPr>
              <a:t>2 090 000</a:t>
            </a:r>
            <a:r>
              <a:rPr lang="ka-GE" sz="1800" dirty="0">
                <a:solidFill>
                  <a:srgbClr val="1D618F"/>
                </a:solidFill>
              </a:rPr>
              <a:t> </a:t>
            </a:r>
            <a:r>
              <a:rPr lang="ka-GE" sz="1600" dirty="0">
                <a:solidFill>
                  <a:schemeClr val="tx1">
                    <a:lumMod val="85000"/>
                    <a:lumOff val="15000"/>
                  </a:schemeClr>
                </a:solidFill>
              </a:rPr>
              <a:t>ლარი; პროგრამამ მოიცვა </a:t>
            </a:r>
            <a:r>
              <a:rPr lang="en-US" sz="1600" dirty="0">
                <a:solidFill>
                  <a:schemeClr val="tx1">
                    <a:lumMod val="85000"/>
                    <a:lumOff val="15000"/>
                  </a:schemeClr>
                </a:solidFill>
              </a:rPr>
              <a:t>თბილის</a:t>
            </a:r>
            <a:r>
              <a:rPr lang="ka-GE" sz="1600" dirty="0">
                <a:solidFill>
                  <a:schemeClr val="tx1">
                    <a:lumMod val="85000"/>
                    <a:lumOff val="15000"/>
                  </a:schemeClr>
                </a:solidFill>
              </a:rPr>
              <a:t>ი</a:t>
            </a:r>
            <a:r>
              <a:rPr lang="en-US" sz="1600" dirty="0">
                <a:solidFill>
                  <a:schemeClr val="tx1">
                    <a:lumMod val="85000"/>
                    <a:lumOff val="15000"/>
                  </a:schemeClr>
                </a:solidFill>
              </a:rPr>
              <a:t> და </a:t>
            </a:r>
            <a:r>
              <a:rPr lang="ka-GE" sz="1800" b="1" dirty="0" smtClean="0">
                <a:solidFill>
                  <a:srgbClr val="1D618F"/>
                </a:solidFill>
              </a:rPr>
              <a:t>16</a:t>
            </a:r>
            <a:r>
              <a:rPr lang="en-US" sz="1800" dirty="0" smtClean="0">
                <a:solidFill>
                  <a:schemeClr val="tx1">
                    <a:lumMod val="85000"/>
                    <a:lumOff val="15000"/>
                  </a:schemeClr>
                </a:solidFill>
              </a:rPr>
              <a:t> </a:t>
            </a:r>
            <a:r>
              <a:rPr lang="en-US" sz="1600" dirty="0">
                <a:solidFill>
                  <a:schemeClr val="tx1">
                    <a:lumMod val="85000"/>
                    <a:lumOff val="15000"/>
                  </a:schemeClr>
                </a:solidFill>
              </a:rPr>
              <a:t>მუნიციპალურ</a:t>
            </a:r>
            <a:r>
              <a:rPr lang="ka-GE" sz="1600" dirty="0">
                <a:solidFill>
                  <a:schemeClr val="tx1">
                    <a:lumMod val="85000"/>
                    <a:lumOff val="15000"/>
                  </a:schemeClr>
                </a:solidFill>
              </a:rPr>
              <a:t>ი</a:t>
            </a:r>
            <a:r>
              <a:rPr lang="en-US" sz="1600" dirty="0">
                <a:solidFill>
                  <a:schemeClr val="tx1">
                    <a:lumMod val="85000"/>
                    <a:lumOff val="15000"/>
                  </a:schemeClr>
                </a:solidFill>
              </a:rPr>
              <a:t> ერთეული</a:t>
            </a:r>
            <a:r>
              <a:rPr lang="ka-GE" sz="1600" dirty="0">
                <a:solidFill>
                  <a:schemeClr val="tx1">
                    <a:lumMod val="85000"/>
                    <a:lumOff val="15000"/>
                  </a:schemeClr>
                </a:solidFill>
              </a:rPr>
              <a:t>:</a:t>
            </a:r>
          </a:p>
          <a:p>
            <a:pPr marL="540000">
              <a:spcBef>
                <a:spcPts val="0"/>
              </a:spcBef>
              <a:spcAft>
                <a:spcPts val="600"/>
              </a:spcAft>
              <a:buClr>
                <a:srgbClr val="1D618F"/>
              </a:buClr>
              <a:buFont typeface="Wingdings" panose="05000000000000000000" pitchFamily="2" charset="2"/>
              <a:buChar char="v"/>
            </a:pPr>
            <a:r>
              <a:rPr lang="ka-GE" sz="1800" b="1" dirty="0" smtClean="0">
                <a:solidFill>
                  <a:srgbClr val="1D618F"/>
                </a:solidFill>
              </a:rPr>
              <a:t>51</a:t>
            </a:r>
            <a:r>
              <a:rPr lang="ka-GE" sz="1800" dirty="0" smtClean="0">
                <a:solidFill>
                  <a:schemeClr val="tx1">
                    <a:lumMod val="85000"/>
                    <a:lumOff val="15000"/>
                  </a:schemeClr>
                </a:solidFill>
              </a:rPr>
              <a:t> </a:t>
            </a:r>
            <a:r>
              <a:rPr lang="ka-GE" sz="1600" dirty="0">
                <a:solidFill>
                  <a:schemeClr val="tx1">
                    <a:lumMod val="85000"/>
                    <a:lumOff val="15000"/>
                  </a:schemeClr>
                </a:solidFill>
              </a:rPr>
              <a:t>მოთხოვნადი პროფესია</a:t>
            </a:r>
            <a:r>
              <a:rPr lang="ka-GE" sz="1800" dirty="0" smtClean="0">
                <a:solidFill>
                  <a:schemeClr val="tx1">
                    <a:lumMod val="85000"/>
                    <a:lumOff val="15000"/>
                  </a:schemeClr>
                </a:solidFill>
              </a:rPr>
              <a:t>; </a:t>
            </a:r>
            <a:r>
              <a:rPr lang="ka-GE" sz="1800" b="1" dirty="0" smtClean="0">
                <a:solidFill>
                  <a:srgbClr val="1D618F"/>
                </a:solidFill>
              </a:rPr>
              <a:t>43</a:t>
            </a:r>
            <a:r>
              <a:rPr lang="ka-GE" sz="1800" dirty="0" smtClean="0">
                <a:solidFill>
                  <a:schemeClr val="tx1">
                    <a:lumMod val="85000"/>
                    <a:lumOff val="15000"/>
                  </a:schemeClr>
                </a:solidFill>
              </a:rPr>
              <a:t> </a:t>
            </a:r>
            <a:r>
              <a:rPr lang="ka-GE" sz="1600" dirty="0">
                <a:solidFill>
                  <a:schemeClr val="tx1">
                    <a:lumMod val="85000"/>
                    <a:lumOff val="15000"/>
                  </a:schemeClr>
                </a:solidFill>
              </a:rPr>
              <a:t>პროფესიული სასწავლებელი, მათ შორის: </a:t>
            </a:r>
            <a:r>
              <a:rPr lang="ka-GE" sz="1800" b="1" dirty="0" smtClean="0">
                <a:solidFill>
                  <a:srgbClr val="1D618F"/>
                </a:solidFill>
              </a:rPr>
              <a:t>26</a:t>
            </a:r>
            <a:r>
              <a:rPr lang="ka-GE" sz="1800" dirty="0" smtClean="0">
                <a:solidFill>
                  <a:schemeClr val="tx1">
                    <a:lumMod val="85000"/>
                    <a:lumOff val="15000"/>
                  </a:schemeClr>
                </a:solidFill>
              </a:rPr>
              <a:t> </a:t>
            </a:r>
            <a:r>
              <a:rPr lang="ka-GE" sz="1600" dirty="0">
                <a:solidFill>
                  <a:schemeClr val="tx1">
                    <a:lumMod val="85000"/>
                    <a:lumOff val="15000"/>
                  </a:schemeClr>
                </a:solidFill>
              </a:rPr>
              <a:t>კერძო,</a:t>
            </a:r>
            <a:r>
              <a:rPr lang="ka-GE" sz="1800" dirty="0" smtClean="0">
                <a:solidFill>
                  <a:schemeClr val="tx1">
                    <a:lumMod val="85000"/>
                    <a:lumOff val="15000"/>
                  </a:schemeClr>
                </a:solidFill>
              </a:rPr>
              <a:t> </a:t>
            </a:r>
            <a:r>
              <a:rPr lang="ka-GE" sz="1800" b="1" dirty="0" smtClean="0">
                <a:solidFill>
                  <a:srgbClr val="1D618F"/>
                </a:solidFill>
              </a:rPr>
              <a:t>17</a:t>
            </a:r>
            <a:r>
              <a:rPr lang="ka-GE" sz="1800" dirty="0" smtClean="0">
                <a:solidFill>
                  <a:schemeClr val="tx1">
                    <a:lumMod val="85000"/>
                    <a:lumOff val="15000"/>
                  </a:schemeClr>
                </a:solidFill>
              </a:rPr>
              <a:t> </a:t>
            </a:r>
            <a:r>
              <a:rPr lang="ka-GE" sz="1600" dirty="0">
                <a:solidFill>
                  <a:schemeClr val="tx1">
                    <a:lumMod val="85000"/>
                    <a:lumOff val="15000"/>
                  </a:schemeClr>
                </a:solidFill>
              </a:rPr>
              <a:t>სახელმწიფო;</a:t>
            </a:r>
          </a:p>
          <a:p>
            <a:pPr marL="540000">
              <a:spcBef>
                <a:spcPts val="0"/>
              </a:spcBef>
              <a:spcAft>
                <a:spcPts val="600"/>
              </a:spcAft>
              <a:buClr>
                <a:srgbClr val="1D618F"/>
              </a:buClr>
              <a:buFont typeface="Wingdings" panose="05000000000000000000" pitchFamily="2" charset="2"/>
              <a:buChar char="v"/>
            </a:pPr>
            <a:r>
              <a:rPr lang="ka-GE" sz="1600" dirty="0">
                <a:solidFill>
                  <a:schemeClr val="tx1">
                    <a:lumMod val="85000"/>
                    <a:lumOff val="15000"/>
                  </a:schemeClr>
                </a:solidFill>
              </a:rPr>
              <a:t>პროგრამით ისარგებლა</a:t>
            </a:r>
            <a:r>
              <a:rPr lang="ka-GE" sz="1800" dirty="0" smtClean="0">
                <a:solidFill>
                  <a:schemeClr val="tx1">
                    <a:lumMod val="85000"/>
                    <a:lumOff val="15000"/>
                  </a:schemeClr>
                </a:solidFill>
              </a:rPr>
              <a:t> </a:t>
            </a:r>
            <a:r>
              <a:rPr lang="ka-GE" sz="1800" b="1" dirty="0" smtClean="0">
                <a:solidFill>
                  <a:srgbClr val="1D618F"/>
                </a:solidFill>
              </a:rPr>
              <a:t>2871</a:t>
            </a:r>
            <a:r>
              <a:rPr lang="ka-GE" sz="1800" dirty="0" smtClean="0">
                <a:solidFill>
                  <a:schemeClr val="tx1">
                    <a:lumMod val="85000"/>
                    <a:lumOff val="15000"/>
                  </a:schemeClr>
                </a:solidFill>
              </a:rPr>
              <a:t> </a:t>
            </a:r>
            <a:r>
              <a:rPr lang="ka-GE" sz="1600" dirty="0">
                <a:solidFill>
                  <a:schemeClr val="tx1">
                    <a:lumMod val="85000"/>
                    <a:lumOff val="15000"/>
                  </a:schemeClr>
                </a:solidFill>
              </a:rPr>
              <a:t>სამუშაოს მაძიებელმა;სასწავლო კურსი წარმატებით დაასრულა</a:t>
            </a:r>
            <a:r>
              <a:rPr lang="ka-GE" sz="1800" dirty="0" smtClean="0">
                <a:solidFill>
                  <a:schemeClr val="tx1">
                    <a:lumMod val="85000"/>
                    <a:lumOff val="15000"/>
                  </a:schemeClr>
                </a:solidFill>
              </a:rPr>
              <a:t>  </a:t>
            </a:r>
            <a:r>
              <a:rPr lang="ka-GE" sz="1800" b="1" dirty="0" smtClean="0">
                <a:solidFill>
                  <a:srgbClr val="1D618F"/>
                </a:solidFill>
              </a:rPr>
              <a:t>2574 </a:t>
            </a:r>
            <a:r>
              <a:rPr lang="ka-GE" sz="1600" dirty="0">
                <a:solidFill>
                  <a:schemeClr val="tx1">
                    <a:lumMod val="85000"/>
                    <a:lumOff val="15000"/>
                  </a:schemeClr>
                </a:solidFill>
              </a:rPr>
              <a:t>სამუშაოს მაძიებელმა</a:t>
            </a:r>
            <a:r>
              <a:rPr lang="ka-GE" sz="1800" dirty="0" smtClean="0">
                <a:solidFill>
                  <a:schemeClr val="tx1">
                    <a:lumMod val="85000"/>
                    <a:lumOff val="15000"/>
                  </a:schemeClr>
                </a:solidFill>
              </a:rPr>
              <a:t>.</a:t>
            </a:r>
            <a:r>
              <a:rPr lang="ka-GE" sz="1800" dirty="0" smtClean="0">
                <a:solidFill>
                  <a:srgbClr val="1D618F"/>
                </a:solidFill>
              </a:rPr>
              <a:t>      </a:t>
            </a:r>
          </a:p>
          <a:p>
            <a:pPr marL="540000">
              <a:spcBef>
                <a:spcPts val="0"/>
              </a:spcBef>
              <a:spcAft>
                <a:spcPts val="600"/>
              </a:spcAft>
              <a:buClr>
                <a:srgbClr val="1D618F"/>
              </a:buClr>
              <a:buFont typeface="Wingdings" panose="05000000000000000000" pitchFamily="2" charset="2"/>
              <a:buChar char="v"/>
            </a:pPr>
            <a:r>
              <a:rPr lang="ka-GE" sz="1600" b="1" dirty="0" smtClean="0">
                <a:solidFill>
                  <a:srgbClr val="1D618F"/>
                </a:solidFill>
              </a:rPr>
              <a:t>მათ შორის: </a:t>
            </a:r>
            <a:r>
              <a:rPr lang="ka-GE" sz="1600" dirty="0" smtClean="0">
                <a:solidFill>
                  <a:schemeClr val="tx1">
                    <a:lumMod val="85000"/>
                    <a:lumOff val="15000"/>
                  </a:schemeClr>
                </a:solidFill>
              </a:rPr>
              <a:t>ქალი </a:t>
            </a:r>
            <a:r>
              <a:rPr lang="ka-GE" sz="1600" dirty="0">
                <a:solidFill>
                  <a:schemeClr val="tx1">
                    <a:lumMod val="85000"/>
                    <a:lumOff val="15000"/>
                  </a:schemeClr>
                </a:solidFill>
              </a:rPr>
              <a:t>- </a:t>
            </a:r>
            <a:r>
              <a:rPr lang="ka-GE" sz="1600" b="1" dirty="0">
                <a:solidFill>
                  <a:srgbClr val="1D618F"/>
                </a:solidFill>
              </a:rPr>
              <a:t>1969</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სოციალურად დაუცველი - </a:t>
            </a:r>
            <a:r>
              <a:rPr lang="ka-GE" sz="1600" b="1" dirty="0">
                <a:solidFill>
                  <a:srgbClr val="1D618F"/>
                </a:solidFill>
              </a:rPr>
              <a:t>541</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დევნილი- </a:t>
            </a:r>
            <a:r>
              <a:rPr lang="ka-GE" sz="1600" b="1" dirty="0">
                <a:solidFill>
                  <a:srgbClr val="1D618F"/>
                </a:solidFill>
              </a:rPr>
              <a:t>225</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შეზღუდული შესაძლებლობის მქონე პირი - </a:t>
            </a:r>
            <a:r>
              <a:rPr lang="ka-GE" sz="1600" b="1" dirty="0">
                <a:solidFill>
                  <a:srgbClr val="1D618F"/>
                </a:solidFill>
              </a:rPr>
              <a:t>95</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ყოფილი პატიმარი - </a:t>
            </a:r>
            <a:r>
              <a:rPr lang="ka-GE" sz="1600" b="1" dirty="0">
                <a:solidFill>
                  <a:srgbClr val="1D618F"/>
                </a:solidFill>
              </a:rPr>
              <a:t>31</a:t>
            </a:r>
            <a:endParaRPr lang="ka-GE" sz="1600" dirty="0">
              <a:solidFill>
                <a:schemeClr val="tx1">
                  <a:lumMod val="85000"/>
                  <a:lumOff val="15000"/>
                </a:schemeClr>
              </a:solidFill>
            </a:endParaRPr>
          </a:p>
          <a:p>
            <a:pPr marL="822960" indent="-285750">
              <a:spcBef>
                <a:spcPts val="200"/>
              </a:spcBef>
              <a:spcAft>
                <a:spcPts val="600"/>
              </a:spcAft>
              <a:buClr>
                <a:srgbClr val="1D618F"/>
              </a:buClr>
            </a:pPr>
            <a:r>
              <a:rPr lang="ka-GE" sz="1600" dirty="0">
                <a:solidFill>
                  <a:schemeClr val="tx1">
                    <a:lumMod val="85000"/>
                    <a:lumOff val="15000"/>
                  </a:schemeClr>
                </a:solidFill>
              </a:rPr>
              <a:t>სხვა - </a:t>
            </a:r>
            <a:r>
              <a:rPr lang="ka-GE" sz="1600" b="1" dirty="0" smtClean="0">
                <a:solidFill>
                  <a:srgbClr val="1D618F"/>
                </a:solidFill>
              </a:rPr>
              <a:t>4</a:t>
            </a:r>
          </a:p>
          <a:p>
            <a:pPr marL="197100" indent="0">
              <a:spcBef>
                <a:spcPts val="0"/>
              </a:spcBef>
              <a:spcAft>
                <a:spcPts val="600"/>
              </a:spcAft>
              <a:buClr>
                <a:srgbClr val="1D618F"/>
              </a:buClr>
              <a:buNone/>
            </a:pPr>
            <a:r>
              <a:rPr lang="ka-GE" sz="1800" b="1" dirty="0" smtClean="0">
                <a:solidFill>
                  <a:srgbClr val="1D618F"/>
                </a:solidFill>
              </a:rPr>
              <a:t>2019 </a:t>
            </a:r>
            <a:r>
              <a:rPr lang="ka-GE" sz="1600" dirty="0" smtClean="0">
                <a:solidFill>
                  <a:schemeClr val="tx1">
                    <a:lumMod val="85000"/>
                    <a:lumOff val="15000"/>
                  </a:schemeClr>
                </a:solidFill>
              </a:rPr>
              <a:t>წელს, პროგრამის განსახორციელებლად სახელმწიფო ბიუჯეტიდან გამოიყო </a:t>
            </a:r>
            <a:r>
              <a:rPr lang="ka-GE" sz="1800" b="1" dirty="0" smtClean="0">
                <a:solidFill>
                  <a:srgbClr val="1D618F"/>
                </a:solidFill>
              </a:rPr>
              <a:t>2 090 000</a:t>
            </a:r>
            <a:r>
              <a:rPr lang="ka-GE" sz="1800" dirty="0" smtClean="0">
                <a:solidFill>
                  <a:srgbClr val="1D618F"/>
                </a:solidFill>
              </a:rPr>
              <a:t> </a:t>
            </a:r>
            <a:r>
              <a:rPr lang="ka-GE" sz="1600" dirty="0" smtClean="0">
                <a:solidFill>
                  <a:schemeClr val="tx1">
                    <a:lumMod val="85000"/>
                    <a:lumOff val="15000"/>
                  </a:schemeClr>
                </a:solidFill>
              </a:rPr>
              <a:t>ლარი; პროფესიული მომზადება-გადამზადება განხორციელდება </a:t>
            </a:r>
            <a:r>
              <a:rPr lang="ka-GE" sz="1800" b="1" dirty="0" smtClean="0">
                <a:solidFill>
                  <a:srgbClr val="1D618F"/>
                </a:solidFill>
              </a:rPr>
              <a:t>43</a:t>
            </a:r>
            <a:r>
              <a:rPr lang="ka-GE" sz="1800" dirty="0" smtClean="0">
                <a:solidFill>
                  <a:schemeClr val="tx1">
                    <a:lumMod val="95000"/>
                    <a:lumOff val="5000"/>
                  </a:schemeClr>
                </a:solidFill>
              </a:rPr>
              <a:t> </a:t>
            </a:r>
            <a:r>
              <a:rPr lang="ka-GE" sz="1600" dirty="0" smtClean="0">
                <a:solidFill>
                  <a:schemeClr val="tx1">
                    <a:lumMod val="85000"/>
                    <a:lumOff val="15000"/>
                  </a:schemeClr>
                </a:solidFill>
              </a:rPr>
              <a:t>მოთხოვნად პროფესიაში. სასწავლო კურსი დაიწო </a:t>
            </a:r>
            <a:r>
              <a:rPr lang="ka-GE" sz="1800" b="1" dirty="0" smtClean="0">
                <a:solidFill>
                  <a:srgbClr val="1D618F"/>
                </a:solidFill>
              </a:rPr>
              <a:t>1420 </a:t>
            </a:r>
            <a:r>
              <a:rPr lang="ka-GE" sz="1600" dirty="0" smtClean="0">
                <a:solidFill>
                  <a:schemeClr val="tx1">
                    <a:lumMod val="85000"/>
                    <a:lumOff val="15000"/>
                  </a:schemeClr>
                </a:solidFill>
              </a:rPr>
              <a:t>სამუშაოს მაძიებელმა</a:t>
            </a:r>
            <a:r>
              <a:rPr lang="ka-GE" sz="1800" dirty="0" smtClean="0">
                <a:solidFill>
                  <a:schemeClr val="tx1">
                    <a:lumMod val="85000"/>
                    <a:lumOff val="15000"/>
                  </a:schemeClr>
                </a:solidFill>
              </a:rPr>
              <a:t>.</a:t>
            </a:r>
            <a:r>
              <a:rPr lang="ka-GE" sz="1800" dirty="0" smtClean="0">
                <a:solidFill>
                  <a:srgbClr val="1D618F"/>
                </a:solidFill>
              </a:rPr>
              <a:t>      </a:t>
            </a:r>
          </a:p>
          <a:p>
            <a:pPr marL="540000">
              <a:spcBef>
                <a:spcPts val="0"/>
              </a:spcBef>
              <a:spcAft>
                <a:spcPts val="600"/>
              </a:spcAft>
              <a:buClr>
                <a:srgbClr val="1D618F"/>
              </a:buClr>
              <a:buFont typeface="Wingdings" panose="05000000000000000000" pitchFamily="2" charset="2"/>
              <a:buChar char="v"/>
            </a:pPr>
            <a:r>
              <a:rPr lang="ka-GE" sz="1600" b="1" dirty="0" smtClean="0">
                <a:solidFill>
                  <a:srgbClr val="1D618F"/>
                </a:solidFill>
              </a:rPr>
              <a:t>მათ </a:t>
            </a:r>
            <a:r>
              <a:rPr lang="ka-GE" sz="1600" b="1" dirty="0">
                <a:solidFill>
                  <a:srgbClr val="1D618F"/>
                </a:solidFill>
              </a:rPr>
              <a:t>შორის: </a:t>
            </a:r>
            <a:r>
              <a:rPr lang="ka-GE" sz="1600" dirty="0">
                <a:solidFill>
                  <a:schemeClr val="tx1">
                    <a:lumMod val="85000"/>
                    <a:lumOff val="15000"/>
                  </a:schemeClr>
                </a:solidFill>
              </a:rPr>
              <a:t>ქალი - </a:t>
            </a:r>
            <a:r>
              <a:rPr lang="ka-GE" sz="1600" b="1" dirty="0" smtClean="0">
                <a:solidFill>
                  <a:srgbClr val="1D618F"/>
                </a:solidFill>
              </a:rPr>
              <a:t>1014</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სოციალურად დაუცველი - </a:t>
            </a:r>
            <a:r>
              <a:rPr lang="ka-GE" sz="1600" b="1" dirty="0" smtClean="0">
                <a:solidFill>
                  <a:srgbClr val="0070C0"/>
                </a:solidFill>
              </a:rPr>
              <a:t>2</a:t>
            </a:r>
            <a:r>
              <a:rPr lang="ka-GE" sz="1600" b="1" dirty="0" smtClean="0">
                <a:solidFill>
                  <a:srgbClr val="1D618F"/>
                </a:solidFill>
              </a:rPr>
              <a:t>55</a:t>
            </a:r>
            <a:endParaRPr lang="ka-GE" sz="1600" dirty="0">
              <a:solidFill>
                <a:schemeClr val="tx1">
                  <a:lumMod val="85000"/>
                  <a:lumOff val="15000"/>
                </a:schemeClr>
              </a:solidFill>
            </a:endParaRPr>
          </a:p>
          <a:p>
            <a:pPr marL="822960" indent="-285750">
              <a:spcBef>
                <a:spcPts val="200"/>
              </a:spcBef>
              <a:buClr>
                <a:srgbClr val="1D618F"/>
              </a:buClr>
            </a:pPr>
            <a:r>
              <a:rPr lang="ka-GE" sz="1600" dirty="0" smtClean="0">
                <a:solidFill>
                  <a:schemeClr val="tx1">
                    <a:lumMod val="85000"/>
                    <a:lumOff val="15000"/>
                  </a:schemeClr>
                </a:solidFill>
              </a:rPr>
              <a:t>დევნილი (იძგ) - </a:t>
            </a:r>
            <a:r>
              <a:rPr lang="ka-GE" sz="1600" b="1" dirty="0" smtClean="0">
                <a:solidFill>
                  <a:srgbClr val="1D618F"/>
                </a:solidFill>
              </a:rPr>
              <a:t>98</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შეზღუდული შესაძლებლობის მქონე პირი - </a:t>
            </a:r>
            <a:r>
              <a:rPr lang="ka-GE" sz="1600" b="1" dirty="0" smtClean="0">
                <a:solidFill>
                  <a:srgbClr val="1D618F"/>
                </a:solidFill>
              </a:rPr>
              <a:t>48</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ყოფილი პატიმარი - </a:t>
            </a:r>
            <a:r>
              <a:rPr lang="en-US" sz="1600" b="1" dirty="0" smtClean="0">
                <a:solidFill>
                  <a:srgbClr val="0070C0"/>
                </a:solidFill>
              </a:rPr>
              <a:t>12</a:t>
            </a:r>
            <a:endParaRPr lang="ka-GE" sz="1600" b="1" dirty="0">
              <a:solidFill>
                <a:srgbClr val="0070C0"/>
              </a:solidFill>
            </a:endParaRPr>
          </a:p>
          <a:p>
            <a:pPr marL="0" indent="0" algn="ctr">
              <a:spcBef>
                <a:spcPts val="200"/>
              </a:spcBef>
              <a:buClr>
                <a:srgbClr val="1D618F"/>
              </a:buClr>
              <a:buNone/>
            </a:pPr>
            <a:r>
              <a:rPr lang="ka-GE" sz="1800" b="1" dirty="0">
                <a:solidFill>
                  <a:srgbClr val="1D618F"/>
                </a:solidFill>
              </a:rPr>
              <a:t>სწავლა დაიწყო 2019 წლი 15 </a:t>
            </a:r>
            <a:r>
              <a:rPr lang="ka-GE" sz="1800" b="1" dirty="0" smtClean="0">
                <a:solidFill>
                  <a:srgbClr val="1D618F"/>
                </a:solidFill>
              </a:rPr>
              <a:t>აპრილს</a:t>
            </a:r>
            <a:endParaRPr lang="ka-GE" sz="1800" b="1" dirty="0">
              <a:solidFill>
                <a:srgbClr val="1D618F"/>
              </a:solidFill>
            </a:endParaRPr>
          </a:p>
        </p:txBody>
      </p:sp>
      <p:pic>
        <p:nvPicPr>
          <p:cNvPr id="6" name="Picture 5"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400" b="1" dirty="0">
                <a:solidFill>
                  <a:srgbClr val="1D618F"/>
                </a:solidFill>
              </a:rPr>
              <a:t>პროფესიული მომზადება-გადამზადებისა და კვალიფიკაციის ამაღლების სახელმწიფო პროგრამა</a:t>
            </a:r>
            <a:endParaRPr lang="en-US" dirty="0"/>
          </a:p>
        </p:txBody>
      </p:sp>
      <p:sp>
        <p:nvSpPr>
          <p:cNvPr id="3" name="Content Placeholder 2"/>
          <p:cNvSpPr>
            <a:spLocks noGrp="1"/>
          </p:cNvSpPr>
          <p:nvPr>
            <p:ph idx="1"/>
          </p:nvPr>
        </p:nvSpPr>
        <p:spPr>
          <a:xfrm>
            <a:off x="457200" y="1600201"/>
            <a:ext cx="8229600" cy="2908920"/>
          </a:xfrm>
        </p:spPr>
        <p:txBody>
          <a:bodyPr>
            <a:normAutofit lnSpcReduction="10000"/>
          </a:bodyPr>
          <a:lstStyle/>
          <a:p>
            <a:r>
              <a:rPr lang="ka-GE" dirty="0"/>
              <a:t>2015 წელი - 37 პრობაციონერი</a:t>
            </a:r>
          </a:p>
          <a:p>
            <a:r>
              <a:rPr lang="ka-GE" dirty="0"/>
              <a:t>2016 წელი - 6 პრობაციონერი; სწავლა დაასრულა 5 მათგანმა; დასაქმდა 1.</a:t>
            </a:r>
          </a:p>
          <a:p>
            <a:r>
              <a:rPr lang="ka-GE" dirty="0"/>
              <a:t>2017 წელი - 9 პრობაციონერი; სწავლა დაასრულა 5 მათგანმა; დასაქმდა 1. </a:t>
            </a:r>
          </a:p>
          <a:p>
            <a:r>
              <a:rPr lang="ka-GE" dirty="0"/>
              <a:t>2018 წელი - 1 პრობაციონერი</a:t>
            </a:r>
            <a:r>
              <a:rPr lang="ka-GE" dirty="0" smtClean="0"/>
              <a:t>.</a:t>
            </a:r>
            <a:endParaRPr lang="en-US" dirty="0" smtClean="0"/>
          </a:p>
          <a:p>
            <a:r>
              <a:rPr lang="en-US" dirty="0" smtClean="0"/>
              <a:t>2019 </a:t>
            </a:r>
            <a:r>
              <a:rPr lang="ka-GE" dirty="0" smtClean="0"/>
              <a:t>წელი - </a:t>
            </a:r>
            <a:r>
              <a:rPr lang="en-US" smtClean="0"/>
              <a:t>6 </a:t>
            </a:r>
            <a:r>
              <a:rPr lang="ka-GE" smtClean="0"/>
              <a:t>პრობაციონერი</a:t>
            </a:r>
            <a:endParaRPr lang="en-US" dirty="0"/>
          </a:p>
        </p:txBody>
      </p:sp>
    </p:spTree>
    <p:extLst>
      <p:ext uri="{BB962C8B-B14F-4D97-AF65-F5344CB8AC3E}">
        <p14:creationId xmlns:p14="http://schemas.microsoft.com/office/powerpoint/2010/main" val="1978771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98645"/>
            <a:ext cx="8229600" cy="1143000"/>
          </a:xfrm>
        </p:spPr>
        <p:txBody>
          <a:bodyPr>
            <a:normAutofit/>
          </a:bodyPr>
          <a:lstStyle/>
          <a:p>
            <a:pPr algn="ctr"/>
            <a:r>
              <a:rPr lang="ka-GE" sz="2800" b="1" dirty="0" smtClean="0">
                <a:solidFill>
                  <a:srgbClr val="2479B2"/>
                </a:solidFill>
              </a:rPr>
              <a:t>პროფესიული მომზადება-გადამზადება</a:t>
            </a:r>
            <a:endParaRPr lang="en-US" sz="2800" b="1" dirty="0">
              <a:solidFill>
                <a:srgbClr val="2479B2"/>
              </a:solidFill>
            </a:endParaRPr>
          </a:p>
        </p:txBody>
      </p:sp>
      <p:pic>
        <p:nvPicPr>
          <p:cNvPr id="6" name="Picture 5"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188" y="3403726"/>
            <a:ext cx="3848826" cy="2565884"/>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9559" y="3683518"/>
            <a:ext cx="3436863" cy="229124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0188" y="3315752"/>
            <a:ext cx="2128276" cy="2660343"/>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2762" y="1268760"/>
            <a:ext cx="2425702" cy="2425702"/>
          </a:xfrm>
          <a:prstGeom prst="rect">
            <a:avLst/>
          </a:prstGeom>
        </p:spPr>
      </p:pic>
      <p:pic>
        <p:nvPicPr>
          <p:cNvPr id="31"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188" y="1288051"/>
            <a:ext cx="4008372" cy="2406411"/>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2192" y="1278481"/>
            <a:ext cx="3623974" cy="2415982"/>
          </a:xfrm>
          <a:prstGeom prst="rect">
            <a:avLst/>
          </a:prstGeom>
        </p:spPr>
      </p:pic>
    </p:spTree>
    <p:extLst>
      <p:ext uri="{BB962C8B-B14F-4D97-AF65-F5344CB8AC3E}">
        <p14:creationId xmlns:p14="http://schemas.microsoft.com/office/powerpoint/2010/main" val="343501512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5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graphicFrame>
        <p:nvGraphicFramePr>
          <p:cNvPr id="6" name="Content Placeholder 14"/>
          <p:cNvGraphicFramePr>
            <a:graphicFrameLocks/>
          </p:cNvGraphicFramePr>
          <p:nvPr>
            <p:extLst>
              <p:ext uri="{D42A27DB-BD31-4B8C-83A1-F6EECF244321}">
                <p14:modId xmlns:p14="http://schemas.microsoft.com/office/powerpoint/2010/main" val="711738282"/>
              </p:ext>
            </p:extLst>
          </p:nvPr>
        </p:nvGraphicFramePr>
        <p:xfrm>
          <a:off x="179512" y="260649"/>
          <a:ext cx="8719127" cy="5328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409147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576064"/>
          </a:xfrm>
        </p:spPr>
        <p:txBody>
          <a:bodyPr>
            <a:normAutofit/>
          </a:bodyPr>
          <a:lstStyle/>
          <a:p>
            <a:r>
              <a:rPr lang="ka-GE" sz="2800" b="1" dirty="0" smtClean="0">
                <a:solidFill>
                  <a:srgbClr val="1D618F"/>
                </a:solidFill>
              </a:rPr>
              <a:t>სტაჟირება</a:t>
            </a:r>
            <a:endParaRPr lang="en-US" sz="2800" b="1" dirty="0">
              <a:solidFill>
                <a:srgbClr val="1D618F"/>
              </a:solidFill>
            </a:endParaRPr>
          </a:p>
        </p:txBody>
      </p:sp>
      <p:sp>
        <p:nvSpPr>
          <p:cNvPr id="3" name="Content Placeholder 2"/>
          <p:cNvSpPr>
            <a:spLocks noGrp="1"/>
          </p:cNvSpPr>
          <p:nvPr>
            <p:ph idx="1"/>
          </p:nvPr>
        </p:nvSpPr>
        <p:spPr>
          <a:xfrm>
            <a:off x="395536" y="739598"/>
            <a:ext cx="8445624" cy="6336704"/>
          </a:xfrm>
        </p:spPr>
        <p:txBody>
          <a:bodyPr>
            <a:noAutofit/>
          </a:bodyPr>
          <a:lstStyle/>
          <a:p>
            <a:pPr>
              <a:buClr>
                <a:srgbClr val="1D618F"/>
              </a:buClr>
              <a:buFont typeface="Wingdings" panose="05000000000000000000" pitchFamily="2" charset="2"/>
              <a:buChar char="v"/>
            </a:pPr>
            <a:r>
              <a:rPr lang="ka-GE" sz="1800" dirty="0" smtClean="0">
                <a:solidFill>
                  <a:schemeClr val="tx1">
                    <a:lumMod val="75000"/>
                    <a:lumOff val="25000"/>
                  </a:schemeClr>
                </a:solidFill>
              </a:rPr>
              <a:t>სტაჟირების </a:t>
            </a:r>
            <a:r>
              <a:rPr lang="ka-GE" sz="1800" dirty="0">
                <a:solidFill>
                  <a:schemeClr val="tx1">
                    <a:lumMod val="75000"/>
                    <a:lumOff val="25000"/>
                  </a:schemeClr>
                </a:solidFill>
              </a:rPr>
              <a:t>ხანგრძლივობა </a:t>
            </a:r>
            <a:r>
              <a:rPr lang="ka-GE" sz="1800" dirty="0" smtClean="0">
                <a:solidFill>
                  <a:schemeClr val="tx1">
                    <a:lumMod val="75000"/>
                    <a:lumOff val="25000"/>
                  </a:schemeClr>
                </a:solidFill>
              </a:rPr>
              <a:t>განისაზღვრება </a:t>
            </a:r>
            <a:r>
              <a:rPr lang="ka-GE" sz="1800" dirty="0">
                <a:solidFill>
                  <a:schemeClr val="tx1">
                    <a:lumMod val="75000"/>
                    <a:lumOff val="25000"/>
                  </a:schemeClr>
                </a:solidFill>
              </a:rPr>
              <a:t>1</a:t>
            </a:r>
            <a:r>
              <a:rPr lang="ka-GE" sz="1800" dirty="0" smtClean="0">
                <a:solidFill>
                  <a:schemeClr val="tx1">
                    <a:lumMod val="75000"/>
                    <a:lumOff val="25000"/>
                  </a:schemeClr>
                </a:solidFill>
              </a:rPr>
              <a:t>-დან 3 თვემდე, დამსაქმებელთან შეთანხმებით;</a:t>
            </a:r>
            <a:endParaRPr lang="ka-GE" sz="1800" dirty="0">
              <a:solidFill>
                <a:schemeClr val="tx1">
                  <a:lumMod val="75000"/>
                  <a:lumOff val="25000"/>
                </a:schemeClr>
              </a:solidFill>
            </a:endParaRPr>
          </a:p>
          <a:p>
            <a:pPr>
              <a:buClr>
                <a:srgbClr val="1D618F"/>
              </a:buClr>
              <a:buFont typeface="Wingdings" panose="05000000000000000000" pitchFamily="2" charset="2"/>
              <a:buChar char="v"/>
            </a:pPr>
            <a:r>
              <a:rPr lang="ka-GE" sz="1800" dirty="0">
                <a:solidFill>
                  <a:schemeClr val="tx1">
                    <a:lumMod val="75000"/>
                    <a:lumOff val="25000"/>
                  </a:schemeClr>
                </a:solidFill>
              </a:rPr>
              <a:t>სტაჟირების ფარგლებში, სამუშაოს მაძიებელი დაფინანსდება თვეში </a:t>
            </a:r>
            <a:r>
              <a:rPr lang="ka-GE" sz="1800" b="1" dirty="0" smtClean="0">
                <a:solidFill>
                  <a:srgbClr val="1D618F"/>
                </a:solidFill>
              </a:rPr>
              <a:t>200 </a:t>
            </a:r>
            <a:r>
              <a:rPr lang="ka-GE" sz="1800" b="1" dirty="0">
                <a:solidFill>
                  <a:srgbClr val="1D618F"/>
                </a:solidFill>
              </a:rPr>
              <a:t>ლარის</a:t>
            </a:r>
            <a:r>
              <a:rPr lang="ka-GE" sz="1800" dirty="0" smtClean="0">
                <a:solidFill>
                  <a:srgbClr val="1D618F"/>
                </a:solidFill>
              </a:rPr>
              <a:t> </a:t>
            </a:r>
            <a:r>
              <a:rPr lang="ka-GE" sz="1800" dirty="0" smtClean="0">
                <a:solidFill>
                  <a:schemeClr val="tx1">
                    <a:lumMod val="75000"/>
                    <a:lumOff val="25000"/>
                  </a:schemeClr>
                </a:solidFill>
              </a:rPr>
              <a:t>ოდენობით (სტიპენდიის სახით);</a:t>
            </a:r>
            <a:endParaRPr lang="ka-GE" sz="1800" dirty="0">
              <a:solidFill>
                <a:schemeClr val="tx1">
                  <a:lumMod val="75000"/>
                  <a:lumOff val="25000"/>
                </a:schemeClr>
              </a:solidFill>
            </a:endParaRPr>
          </a:p>
          <a:p>
            <a:pPr>
              <a:buClr>
                <a:srgbClr val="1D618F"/>
              </a:buClr>
              <a:buFont typeface="Wingdings" panose="05000000000000000000" pitchFamily="2" charset="2"/>
              <a:buChar char="v"/>
            </a:pPr>
            <a:r>
              <a:rPr lang="ka-GE" sz="1800" dirty="0">
                <a:solidFill>
                  <a:schemeClr val="tx1">
                    <a:lumMod val="75000"/>
                    <a:lumOff val="25000"/>
                  </a:schemeClr>
                </a:solidFill>
              </a:rPr>
              <a:t>გაცემული ანაზღაურება (სტიპენდია) არ </a:t>
            </a:r>
            <a:r>
              <a:rPr lang="ka-GE" sz="1800" dirty="0" smtClean="0">
                <a:solidFill>
                  <a:schemeClr val="tx1">
                    <a:lumMod val="75000"/>
                    <a:lumOff val="25000"/>
                  </a:schemeClr>
                </a:solidFill>
              </a:rPr>
              <a:t>იბეგრება.</a:t>
            </a:r>
          </a:p>
          <a:p>
            <a:pPr marL="0" indent="0">
              <a:buClr>
                <a:srgbClr val="1D618F"/>
              </a:buClr>
              <a:buNone/>
            </a:pPr>
            <a:endParaRPr lang="ka-GE" sz="1000" dirty="0" smtClean="0">
              <a:solidFill>
                <a:schemeClr val="tx1">
                  <a:lumMod val="75000"/>
                  <a:lumOff val="25000"/>
                </a:schemeClr>
              </a:solidFill>
            </a:endParaRPr>
          </a:p>
          <a:p>
            <a:pPr marL="0" indent="0">
              <a:buClr>
                <a:srgbClr val="009999"/>
              </a:buClr>
              <a:buNone/>
            </a:pPr>
            <a:r>
              <a:rPr lang="en-US" sz="1800" b="1" dirty="0" smtClean="0">
                <a:solidFill>
                  <a:srgbClr val="1D618F"/>
                </a:solidFill>
              </a:rPr>
              <a:t>2</a:t>
            </a:r>
            <a:r>
              <a:rPr lang="ka-GE" sz="1800" b="1" dirty="0" smtClean="0">
                <a:solidFill>
                  <a:srgbClr val="1D618F"/>
                </a:solidFill>
              </a:rPr>
              <a:t>018</a:t>
            </a:r>
            <a:r>
              <a:rPr lang="ka-GE" sz="1800" dirty="0" smtClean="0">
                <a:solidFill>
                  <a:srgbClr val="1D618F"/>
                </a:solidFill>
              </a:rPr>
              <a:t> </a:t>
            </a:r>
            <a:r>
              <a:rPr lang="ka-GE" sz="1800" dirty="0">
                <a:solidFill>
                  <a:schemeClr val="tx1">
                    <a:lumMod val="75000"/>
                    <a:lumOff val="25000"/>
                  </a:schemeClr>
                </a:solidFill>
              </a:rPr>
              <a:t>წლის </a:t>
            </a:r>
            <a:r>
              <a:rPr lang="ka-GE" sz="1800" dirty="0" smtClean="0">
                <a:solidFill>
                  <a:schemeClr val="tx1">
                    <a:lumMod val="75000"/>
                    <a:lumOff val="25000"/>
                  </a:schemeClr>
                </a:solidFill>
              </a:rPr>
              <a:t>მონაცემებით: ხელშეკრულება </a:t>
            </a:r>
            <a:r>
              <a:rPr lang="ka-GE" sz="1800" dirty="0">
                <a:solidFill>
                  <a:schemeClr val="tx1">
                    <a:lumMod val="75000"/>
                    <a:lumOff val="25000"/>
                  </a:schemeClr>
                </a:solidFill>
              </a:rPr>
              <a:t>გაფორმდა </a:t>
            </a:r>
            <a:r>
              <a:rPr lang="ka-GE" sz="1800" b="1" dirty="0" smtClean="0">
                <a:solidFill>
                  <a:srgbClr val="1D618F"/>
                </a:solidFill>
              </a:rPr>
              <a:t>44</a:t>
            </a:r>
            <a:r>
              <a:rPr lang="ka-GE" sz="1800" dirty="0" smtClean="0">
                <a:solidFill>
                  <a:schemeClr val="tx1">
                    <a:lumMod val="75000"/>
                    <a:lumOff val="25000"/>
                  </a:schemeClr>
                </a:solidFill>
              </a:rPr>
              <a:t> ორგანიზაციასთან</a:t>
            </a:r>
            <a:r>
              <a:rPr lang="ka-GE" sz="1800" dirty="0">
                <a:solidFill>
                  <a:schemeClr val="tx1">
                    <a:lumMod val="75000"/>
                    <a:lumOff val="25000"/>
                  </a:schemeClr>
                </a:solidFill>
              </a:rPr>
              <a:t>;</a:t>
            </a:r>
          </a:p>
          <a:p>
            <a:pPr marL="0" indent="0">
              <a:buClr>
                <a:srgbClr val="1D618F"/>
              </a:buClr>
              <a:buNone/>
            </a:pPr>
            <a:r>
              <a:rPr lang="ka-GE" sz="1800" dirty="0">
                <a:solidFill>
                  <a:schemeClr val="tx1">
                    <a:lumMod val="75000"/>
                    <a:lumOff val="25000"/>
                  </a:schemeClr>
                </a:solidFill>
              </a:rPr>
              <a:t>სტაჟირების პროგრამაში ჩაერთო </a:t>
            </a:r>
            <a:r>
              <a:rPr lang="ka-GE" sz="1800" b="1" dirty="0" smtClean="0">
                <a:solidFill>
                  <a:schemeClr val="accent3">
                    <a:lumMod val="50000"/>
                  </a:schemeClr>
                </a:solidFill>
              </a:rPr>
              <a:t> </a:t>
            </a:r>
            <a:r>
              <a:rPr lang="en-US" sz="1800" b="1" dirty="0" smtClean="0">
                <a:solidFill>
                  <a:srgbClr val="1D618F"/>
                </a:solidFill>
              </a:rPr>
              <a:t>1</a:t>
            </a:r>
            <a:r>
              <a:rPr lang="ka-GE" sz="1800" b="1" dirty="0" smtClean="0">
                <a:solidFill>
                  <a:srgbClr val="1D618F"/>
                </a:solidFill>
              </a:rPr>
              <a:t>88 </a:t>
            </a:r>
            <a:r>
              <a:rPr lang="ka-GE" sz="1800" dirty="0" smtClean="0">
                <a:solidFill>
                  <a:schemeClr val="tx1">
                    <a:lumMod val="75000"/>
                    <a:lumOff val="25000"/>
                  </a:schemeClr>
                </a:solidFill>
              </a:rPr>
              <a:t>სამუშაოს მაძიებელი. მათ შორის,</a:t>
            </a:r>
            <a:r>
              <a:rPr lang="ka-GE" sz="1800" b="1" dirty="0" smtClean="0">
                <a:solidFill>
                  <a:schemeClr val="accent3">
                    <a:lumMod val="50000"/>
                  </a:schemeClr>
                </a:solidFill>
              </a:rPr>
              <a:t> </a:t>
            </a:r>
            <a:r>
              <a:rPr lang="ka-GE" sz="1800" b="1" dirty="0" smtClean="0">
                <a:solidFill>
                  <a:srgbClr val="1D618F"/>
                </a:solidFill>
              </a:rPr>
              <a:t>41 </a:t>
            </a:r>
            <a:r>
              <a:rPr lang="ka-GE" sz="1800" dirty="0">
                <a:solidFill>
                  <a:schemeClr val="tx1">
                    <a:lumMod val="75000"/>
                    <a:lumOff val="25000"/>
                  </a:schemeClr>
                </a:solidFill>
              </a:rPr>
              <a:t>შშმ </a:t>
            </a:r>
            <a:r>
              <a:rPr lang="ka-GE" sz="1800" dirty="0" smtClean="0">
                <a:solidFill>
                  <a:schemeClr val="tx1">
                    <a:lumMod val="75000"/>
                    <a:lumOff val="25000"/>
                  </a:schemeClr>
                </a:solidFill>
              </a:rPr>
              <a:t>პირი;</a:t>
            </a:r>
            <a:endParaRPr lang="ka-GE" sz="1800" dirty="0">
              <a:solidFill>
                <a:schemeClr val="tx1">
                  <a:lumMod val="75000"/>
                  <a:lumOff val="25000"/>
                </a:schemeClr>
              </a:solidFill>
            </a:endParaRPr>
          </a:p>
          <a:p>
            <a:pPr marL="0" indent="0">
              <a:buClr>
                <a:srgbClr val="1D618F"/>
              </a:buClr>
              <a:buNone/>
            </a:pPr>
            <a:r>
              <a:rPr lang="ka-GE" sz="1800" dirty="0" smtClean="0">
                <a:solidFill>
                  <a:schemeClr val="tx1">
                    <a:lumMod val="75000"/>
                    <a:lumOff val="25000"/>
                  </a:schemeClr>
                </a:solidFill>
              </a:rPr>
              <a:t>დასაქმდა </a:t>
            </a:r>
            <a:r>
              <a:rPr lang="ka-GE" sz="1800" b="1" dirty="0" smtClean="0">
                <a:solidFill>
                  <a:srgbClr val="1D618F"/>
                </a:solidFill>
              </a:rPr>
              <a:t>79</a:t>
            </a:r>
            <a:r>
              <a:rPr lang="ka-GE" sz="1800" dirty="0" smtClean="0">
                <a:solidFill>
                  <a:schemeClr val="tx1">
                    <a:lumMod val="75000"/>
                    <a:lumOff val="25000"/>
                  </a:schemeClr>
                </a:solidFill>
              </a:rPr>
              <a:t> სამუშაოს მაძიებელი, მათ </a:t>
            </a:r>
            <a:r>
              <a:rPr lang="ka-GE" sz="1800" dirty="0">
                <a:solidFill>
                  <a:schemeClr val="tx1">
                    <a:lumMod val="75000"/>
                    <a:lumOff val="25000"/>
                  </a:schemeClr>
                </a:solidFill>
              </a:rPr>
              <a:t>შორის</a:t>
            </a:r>
            <a:r>
              <a:rPr lang="ka-GE" sz="1800" dirty="0" smtClean="0">
                <a:solidFill>
                  <a:schemeClr val="tx1">
                    <a:lumMod val="75000"/>
                    <a:lumOff val="25000"/>
                  </a:schemeClr>
                </a:solidFill>
              </a:rPr>
              <a:t>:</a:t>
            </a:r>
          </a:p>
          <a:p>
            <a:pPr marL="914400">
              <a:spcBef>
                <a:spcPts val="200"/>
              </a:spcBef>
              <a:buClr>
                <a:srgbClr val="1D618F"/>
              </a:buClr>
            </a:pPr>
            <a:r>
              <a:rPr lang="ka-GE" sz="1800" dirty="0" smtClean="0">
                <a:solidFill>
                  <a:schemeClr val="tx1">
                    <a:lumMod val="75000"/>
                    <a:lumOff val="25000"/>
                  </a:schemeClr>
                </a:solidFill>
              </a:rPr>
              <a:t>სოციალურად </a:t>
            </a:r>
            <a:r>
              <a:rPr lang="ka-GE" sz="1800" dirty="0">
                <a:solidFill>
                  <a:schemeClr val="tx1">
                    <a:lumMod val="75000"/>
                    <a:lumOff val="25000"/>
                  </a:schemeClr>
                </a:solidFill>
              </a:rPr>
              <a:t>დაუცველი - </a:t>
            </a:r>
            <a:r>
              <a:rPr lang="ka-GE" sz="1800" b="1" dirty="0">
                <a:solidFill>
                  <a:srgbClr val="1D618F"/>
                </a:solidFill>
              </a:rPr>
              <a:t>15</a:t>
            </a:r>
            <a:endParaRPr lang="ka-GE" sz="1800" dirty="0">
              <a:solidFill>
                <a:srgbClr val="1D618F"/>
              </a:solidFill>
            </a:endParaRPr>
          </a:p>
          <a:p>
            <a:pPr marL="914400">
              <a:spcBef>
                <a:spcPts val="200"/>
              </a:spcBef>
              <a:buClr>
                <a:srgbClr val="1D618F"/>
              </a:buClr>
            </a:pPr>
            <a:r>
              <a:rPr lang="ka-GE" sz="1800" dirty="0">
                <a:solidFill>
                  <a:schemeClr val="tx1">
                    <a:lumMod val="75000"/>
                    <a:lumOff val="25000"/>
                  </a:schemeClr>
                </a:solidFill>
              </a:rPr>
              <a:t>შშმ პირი - </a:t>
            </a:r>
            <a:r>
              <a:rPr lang="ka-GE" sz="1800" b="1" dirty="0">
                <a:solidFill>
                  <a:srgbClr val="1D618F"/>
                </a:solidFill>
              </a:rPr>
              <a:t>12</a:t>
            </a:r>
            <a:r>
              <a:rPr lang="ka-GE" sz="1800" dirty="0">
                <a:solidFill>
                  <a:schemeClr val="tx1">
                    <a:lumMod val="75000"/>
                    <a:lumOff val="25000"/>
                  </a:schemeClr>
                </a:solidFill>
              </a:rPr>
              <a:t> </a:t>
            </a:r>
          </a:p>
          <a:p>
            <a:pPr marL="914400">
              <a:spcBef>
                <a:spcPts val="200"/>
              </a:spcBef>
              <a:buClr>
                <a:srgbClr val="1D618F"/>
              </a:buClr>
            </a:pPr>
            <a:r>
              <a:rPr lang="ka-GE" sz="1800" dirty="0">
                <a:solidFill>
                  <a:schemeClr val="tx1">
                    <a:lumMod val="75000"/>
                    <a:lumOff val="25000"/>
                  </a:schemeClr>
                </a:solidFill>
              </a:rPr>
              <a:t>დევნილი - </a:t>
            </a:r>
            <a:r>
              <a:rPr lang="ka-GE" sz="1800" b="1" dirty="0" smtClean="0">
                <a:solidFill>
                  <a:srgbClr val="1D618F"/>
                </a:solidFill>
              </a:rPr>
              <a:t>6</a:t>
            </a:r>
            <a:endParaRPr lang="en-US" sz="1800" b="1" dirty="0" smtClean="0">
              <a:solidFill>
                <a:srgbClr val="1D618F"/>
              </a:solidFill>
            </a:endParaRPr>
          </a:p>
          <a:p>
            <a:pPr marL="914400">
              <a:spcBef>
                <a:spcPts val="200"/>
              </a:spcBef>
              <a:buClr>
                <a:srgbClr val="1D618F"/>
              </a:buClr>
            </a:pPr>
            <a:endParaRPr lang="ka-GE" sz="1800" b="1" dirty="0">
              <a:solidFill>
                <a:srgbClr val="1D618F"/>
              </a:solidFill>
            </a:endParaRPr>
          </a:p>
          <a:p>
            <a:pPr marL="0" indent="0">
              <a:buClr>
                <a:srgbClr val="1D618F"/>
              </a:buClr>
              <a:buNone/>
            </a:pPr>
            <a:r>
              <a:rPr lang="ka-GE" sz="1800" b="1" dirty="0" smtClean="0">
                <a:solidFill>
                  <a:srgbClr val="1D618F"/>
                </a:solidFill>
              </a:rPr>
              <a:t>2019 </a:t>
            </a:r>
            <a:r>
              <a:rPr lang="ka-GE" sz="1800" b="1" dirty="0">
                <a:solidFill>
                  <a:srgbClr val="1D618F"/>
                </a:solidFill>
              </a:rPr>
              <a:t>წელს პროგრამის ფარგლებში </a:t>
            </a:r>
            <a:r>
              <a:rPr lang="ka-GE" sz="1800" dirty="0">
                <a:solidFill>
                  <a:schemeClr val="tx1">
                    <a:lumMod val="75000"/>
                    <a:lumOff val="25000"/>
                  </a:schemeClr>
                </a:solidFill>
              </a:rPr>
              <a:t>სტაჟირების კომპონენტში ჩაერთო </a:t>
            </a:r>
            <a:r>
              <a:rPr lang="ka-GE" sz="1800" b="1" dirty="0" smtClean="0">
                <a:solidFill>
                  <a:srgbClr val="1D618F"/>
                </a:solidFill>
              </a:rPr>
              <a:t>21</a:t>
            </a:r>
            <a:r>
              <a:rPr lang="en-US" sz="1800" dirty="0" smtClean="0">
                <a:solidFill>
                  <a:schemeClr val="tx1">
                    <a:lumMod val="75000"/>
                    <a:lumOff val="25000"/>
                  </a:schemeClr>
                </a:solidFill>
              </a:rPr>
              <a:t> </a:t>
            </a:r>
            <a:r>
              <a:rPr lang="en-US" sz="1800" dirty="0" err="1">
                <a:solidFill>
                  <a:schemeClr val="tx1">
                    <a:lumMod val="75000"/>
                    <a:lumOff val="25000"/>
                  </a:schemeClr>
                </a:solidFill>
              </a:rPr>
              <a:t>ორგანიზაცია</a:t>
            </a:r>
            <a:r>
              <a:rPr lang="ka-GE" sz="1800" dirty="0">
                <a:solidFill>
                  <a:schemeClr val="tx1">
                    <a:lumMod val="75000"/>
                    <a:lumOff val="25000"/>
                  </a:schemeClr>
                </a:solidFill>
              </a:rPr>
              <a:t> (</a:t>
            </a:r>
            <a:r>
              <a:rPr lang="en-US" sz="1800" dirty="0" err="1">
                <a:solidFill>
                  <a:schemeClr val="tx1">
                    <a:lumMod val="75000"/>
                    <a:lumOff val="25000"/>
                  </a:schemeClr>
                </a:solidFill>
              </a:rPr>
              <a:t>რეგიონებში</a:t>
            </a:r>
            <a:r>
              <a:rPr lang="en-US" sz="1800" dirty="0">
                <a:solidFill>
                  <a:schemeClr val="tx1">
                    <a:lumMod val="75000"/>
                    <a:lumOff val="25000"/>
                  </a:schemeClr>
                </a:solidFill>
              </a:rPr>
              <a:t> -</a:t>
            </a:r>
            <a:r>
              <a:rPr lang="ka-GE" sz="1800" dirty="0">
                <a:solidFill>
                  <a:schemeClr val="tx1">
                    <a:lumMod val="75000"/>
                    <a:lumOff val="25000"/>
                  </a:schemeClr>
                </a:solidFill>
              </a:rPr>
              <a:t> </a:t>
            </a:r>
            <a:r>
              <a:rPr lang="ka-GE" sz="1800" dirty="0" smtClean="0">
                <a:solidFill>
                  <a:schemeClr val="tx1">
                    <a:lumMod val="75000"/>
                    <a:lumOff val="25000"/>
                  </a:schemeClr>
                </a:solidFill>
              </a:rPr>
              <a:t>17)</a:t>
            </a:r>
            <a:r>
              <a:rPr lang="en-US" sz="1800" dirty="0">
                <a:solidFill>
                  <a:schemeClr val="tx1">
                    <a:lumMod val="75000"/>
                    <a:lumOff val="25000"/>
                  </a:schemeClr>
                </a:solidFill>
              </a:rPr>
              <a:t>. </a:t>
            </a:r>
            <a:endParaRPr lang="ka-GE" sz="1800" dirty="0" smtClean="0">
              <a:solidFill>
                <a:schemeClr val="tx1">
                  <a:lumMod val="75000"/>
                  <a:lumOff val="25000"/>
                </a:schemeClr>
              </a:solidFill>
            </a:endParaRPr>
          </a:p>
          <a:p>
            <a:pPr marL="0" indent="0">
              <a:buClr>
                <a:srgbClr val="1D618F"/>
              </a:buClr>
              <a:buNone/>
            </a:pPr>
            <a:r>
              <a:rPr lang="en-US" sz="1800" dirty="0" err="1" smtClean="0">
                <a:solidFill>
                  <a:schemeClr val="tx1">
                    <a:lumMod val="75000"/>
                    <a:lumOff val="25000"/>
                  </a:schemeClr>
                </a:solidFill>
              </a:rPr>
              <a:t>სტაჟიორად</a:t>
            </a:r>
            <a:r>
              <a:rPr lang="en-US" sz="1800" dirty="0" smtClean="0">
                <a:solidFill>
                  <a:schemeClr val="tx1">
                    <a:lumMod val="75000"/>
                    <a:lumOff val="25000"/>
                  </a:schemeClr>
                </a:solidFill>
              </a:rPr>
              <a:t> </a:t>
            </a:r>
            <a:r>
              <a:rPr lang="en-US" sz="1800" dirty="0" err="1">
                <a:solidFill>
                  <a:schemeClr val="tx1">
                    <a:lumMod val="75000"/>
                    <a:lumOff val="25000"/>
                  </a:schemeClr>
                </a:solidFill>
              </a:rPr>
              <a:t>დარეგისტრირდა</a:t>
            </a:r>
            <a:r>
              <a:rPr lang="en-US" sz="1800" dirty="0">
                <a:solidFill>
                  <a:schemeClr val="tx1">
                    <a:lumMod val="75000"/>
                    <a:lumOff val="25000"/>
                  </a:schemeClr>
                </a:solidFill>
              </a:rPr>
              <a:t> </a:t>
            </a:r>
            <a:r>
              <a:rPr lang="ka-GE" sz="1800" b="1" dirty="0" smtClean="0">
                <a:solidFill>
                  <a:srgbClr val="1D618F"/>
                </a:solidFill>
              </a:rPr>
              <a:t>89</a:t>
            </a:r>
            <a:r>
              <a:rPr lang="ka-GE" sz="1800" b="1" dirty="0" smtClean="0">
                <a:solidFill>
                  <a:schemeClr val="tx1"/>
                </a:solidFill>
              </a:rPr>
              <a:t> </a:t>
            </a:r>
            <a:r>
              <a:rPr lang="en-US" sz="1800" dirty="0" err="1">
                <a:solidFill>
                  <a:schemeClr val="tx1"/>
                </a:solidFill>
              </a:rPr>
              <a:t>სამუშაოს</a:t>
            </a:r>
            <a:r>
              <a:rPr lang="en-US" sz="1800" dirty="0">
                <a:solidFill>
                  <a:schemeClr val="tx1"/>
                </a:solidFill>
              </a:rPr>
              <a:t> </a:t>
            </a:r>
            <a:r>
              <a:rPr lang="en-US" sz="1800" dirty="0" err="1">
                <a:solidFill>
                  <a:schemeClr val="tx1"/>
                </a:solidFill>
              </a:rPr>
              <a:t>მაძიებელი</a:t>
            </a:r>
            <a:r>
              <a:rPr lang="en-US" sz="1800" dirty="0">
                <a:solidFill>
                  <a:schemeClr val="tx1"/>
                </a:solidFill>
              </a:rPr>
              <a:t>, </a:t>
            </a:r>
            <a:r>
              <a:rPr lang="en-US" sz="1800" dirty="0" err="1">
                <a:solidFill>
                  <a:schemeClr val="tx1"/>
                </a:solidFill>
              </a:rPr>
              <a:t>მათ</a:t>
            </a:r>
            <a:r>
              <a:rPr lang="en-US" sz="1800" dirty="0">
                <a:solidFill>
                  <a:schemeClr val="tx1"/>
                </a:solidFill>
              </a:rPr>
              <a:t> </a:t>
            </a:r>
            <a:r>
              <a:rPr lang="en-US" sz="1800" dirty="0" err="1" smtClean="0">
                <a:solidFill>
                  <a:schemeClr val="tx1"/>
                </a:solidFill>
              </a:rPr>
              <a:t>შორის</a:t>
            </a:r>
            <a:r>
              <a:rPr lang="ka-GE" sz="1800" dirty="0" smtClean="0">
                <a:solidFill>
                  <a:schemeClr val="tx1"/>
                </a:solidFill>
              </a:rPr>
              <a:t>:</a:t>
            </a:r>
            <a:r>
              <a:rPr lang="en-US" sz="1800" dirty="0" smtClean="0">
                <a:solidFill>
                  <a:schemeClr val="tx1"/>
                </a:solidFill>
              </a:rPr>
              <a:t>  </a:t>
            </a:r>
            <a:endParaRPr lang="ka-GE" sz="1800" dirty="0" smtClean="0">
              <a:solidFill>
                <a:schemeClr val="tx1"/>
              </a:solidFill>
            </a:endParaRPr>
          </a:p>
          <a:p>
            <a:pPr marL="0" indent="0">
              <a:buClr>
                <a:srgbClr val="1D618F"/>
              </a:buClr>
              <a:buNone/>
            </a:pPr>
            <a:r>
              <a:rPr lang="ka-GE" sz="1800" dirty="0" smtClean="0">
                <a:solidFill>
                  <a:schemeClr val="tx1"/>
                </a:solidFill>
              </a:rPr>
              <a:t>შშმ </a:t>
            </a:r>
            <a:r>
              <a:rPr lang="en-US" sz="1800" dirty="0" err="1" smtClean="0">
                <a:solidFill>
                  <a:schemeClr val="tx1"/>
                </a:solidFill>
              </a:rPr>
              <a:t>პირი</a:t>
            </a:r>
            <a:r>
              <a:rPr lang="en-US" sz="1800" dirty="0" smtClean="0">
                <a:solidFill>
                  <a:schemeClr val="tx1"/>
                </a:solidFill>
              </a:rPr>
              <a:t> </a:t>
            </a:r>
            <a:r>
              <a:rPr lang="ka-GE" sz="1800" b="1" dirty="0" smtClean="0">
                <a:solidFill>
                  <a:srgbClr val="1D618F"/>
                </a:solidFill>
              </a:rPr>
              <a:t>11</a:t>
            </a:r>
            <a:r>
              <a:rPr lang="en-US" sz="1800" b="1" dirty="0" smtClean="0">
                <a:solidFill>
                  <a:schemeClr val="tx1"/>
                </a:solidFill>
              </a:rPr>
              <a:t>,</a:t>
            </a:r>
            <a:r>
              <a:rPr lang="en-US" sz="1800" dirty="0" smtClean="0">
                <a:solidFill>
                  <a:schemeClr val="tx1"/>
                </a:solidFill>
              </a:rPr>
              <a:t> </a:t>
            </a:r>
            <a:r>
              <a:rPr lang="ka-GE" sz="1800" dirty="0" smtClean="0">
                <a:solidFill>
                  <a:schemeClr val="tx1"/>
                </a:solidFill>
              </a:rPr>
              <a:t>დევნილი</a:t>
            </a:r>
            <a:r>
              <a:rPr lang="en-US" sz="1800" dirty="0" smtClean="0">
                <a:solidFill>
                  <a:schemeClr val="tx1"/>
                </a:solidFill>
              </a:rPr>
              <a:t>- </a:t>
            </a:r>
            <a:r>
              <a:rPr lang="ka-GE" sz="1800" b="1" dirty="0">
                <a:solidFill>
                  <a:srgbClr val="1D618F"/>
                </a:solidFill>
              </a:rPr>
              <a:t>6</a:t>
            </a:r>
            <a:r>
              <a:rPr lang="en-US" sz="1800" dirty="0" smtClean="0">
                <a:solidFill>
                  <a:schemeClr val="tx1"/>
                </a:solidFill>
              </a:rPr>
              <a:t>. </a:t>
            </a:r>
            <a:r>
              <a:rPr lang="ka-GE" sz="1800" dirty="0">
                <a:solidFill>
                  <a:schemeClr val="tx1"/>
                </a:solidFill>
              </a:rPr>
              <a:t>ქალი </a:t>
            </a:r>
            <a:r>
              <a:rPr lang="ka-GE" sz="1800" dirty="0" smtClean="0">
                <a:solidFill>
                  <a:schemeClr val="tx1"/>
                </a:solidFill>
              </a:rPr>
              <a:t>-</a:t>
            </a:r>
            <a:r>
              <a:rPr lang="ka-GE" sz="1800" b="1" dirty="0" smtClean="0">
                <a:solidFill>
                  <a:srgbClr val="1D618F"/>
                </a:solidFill>
              </a:rPr>
              <a:t>71</a:t>
            </a:r>
            <a:r>
              <a:rPr lang="ka-GE" sz="1800" dirty="0" smtClean="0">
                <a:solidFill>
                  <a:schemeClr val="tx1"/>
                </a:solidFill>
              </a:rPr>
              <a:t>, </a:t>
            </a:r>
            <a:r>
              <a:rPr lang="ka-GE" sz="1800" dirty="0">
                <a:solidFill>
                  <a:schemeClr val="tx1"/>
                </a:solidFill>
              </a:rPr>
              <a:t>კაცი </a:t>
            </a:r>
            <a:r>
              <a:rPr lang="ka-GE" sz="1800" b="1" dirty="0" smtClean="0">
                <a:solidFill>
                  <a:schemeClr val="tx1"/>
                </a:solidFill>
              </a:rPr>
              <a:t>-</a:t>
            </a:r>
            <a:r>
              <a:rPr lang="ka-GE" sz="1800" b="1" dirty="0" smtClean="0">
                <a:solidFill>
                  <a:srgbClr val="1D618F"/>
                </a:solidFill>
              </a:rPr>
              <a:t>18</a:t>
            </a:r>
            <a:r>
              <a:rPr lang="ka-GE" sz="1800" dirty="0" smtClean="0">
                <a:solidFill>
                  <a:schemeClr val="tx1"/>
                </a:solidFill>
              </a:rPr>
              <a:t>;</a:t>
            </a:r>
          </a:p>
          <a:p>
            <a:pPr marL="571500" indent="0">
              <a:spcBef>
                <a:spcPts val="200"/>
              </a:spcBef>
              <a:buClr>
                <a:srgbClr val="1D618F"/>
              </a:buClr>
              <a:buNone/>
            </a:pPr>
            <a:r>
              <a:rPr lang="ka-GE" sz="1800" dirty="0" smtClean="0">
                <a:solidFill>
                  <a:schemeClr val="tx1">
                    <a:lumMod val="75000"/>
                    <a:lumOff val="25000"/>
                  </a:schemeClr>
                </a:solidFill>
              </a:rPr>
              <a:t> </a:t>
            </a:r>
            <a:endParaRPr lang="en-US" sz="1800" dirty="0">
              <a:solidFill>
                <a:schemeClr val="tx1">
                  <a:lumMod val="75000"/>
                  <a:lumOff val="25000"/>
                </a:schemeClr>
              </a:solidFill>
            </a:endParaRPr>
          </a:p>
          <a:p>
            <a:pPr marL="914400">
              <a:buClr>
                <a:srgbClr val="1D618F"/>
              </a:buClr>
            </a:pPr>
            <a:endParaRPr lang="ka-GE" sz="1800" b="1" dirty="0">
              <a:solidFill>
                <a:srgbClr val="1D618F"/>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5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4172253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899"/>
            <a:ext cx="8229600" cy="1143000"/>
          </a:xfrm>
        </p:spPr>
        <p:txBody>
          <a:bodyPr>
            <a:normAutofit/>
          </a:bodyPr>
          <a:lstStyle/>
          <a:p>
            <a:pPr algn="ctr"/>
            <a:r>
              <a:rPr lang="ka-GE" sz="2800" b="1" dirty="0" smtClean="0">
                <a:solidFill>
                  <a:srgbClr val="2479B2"/>
                </a:solidFill>
              </a:rPr>
              <a:t>სტაჟირება</a:t>
            </a:r>
            <a:endParaRPr lang="en-US" sz="2800" b="1" dirty="0">
              <a:solidFill>
                <a:srgbClr val="2479B2"/>
              </a:solidFill>
            </a:endParaRPr>
          </a:p>
        </p:txBody>
      </p:sp>
      <p:pic>
        <p:nvPicPr>
          <p:cNvPr id="6" name="Picture 5"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198" y="1268828"/>
            <a:ext cx="3476165" cy="251440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269760"/>
            <a:ext cx="3417781" cy="2538464"/>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2" y="3771918"/>
            <a:ext cx="3596372" cy="239338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9360" y="3771918"/>
            <a:ext cx="3443003" cy="2393386"/>
          </a:xfrm>
          <a:prstGeom prst="rect">
            <a:avLst/>
          </a:prstGeom>
        </p:spPr>
      </p:pic>
    </p:spTree>
    <p:extLst>
      <p:ext uri="{BB962C8B-B14F-4D97-AF65-F5344CB8AC3E}">
        <p14:creationId xmlns:p14="http://schemas.microsoft.com/office/powerpoint/2010/main" val="3058207659"/>
      </p:ext>
    </p:extLst>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096867932"/>
              </p:ext>
            </p:extLst>
          </p:nvPr>
        </p:nvGraphicFramePr>
        <p:xfrm>
          <a:off x="611188" y="188640"/>
          <a:ext cx="8229600" cy="6337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5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
        <p:nvSpPr>
          <p:cNvPr id="2" name="Rectangle 1"/>
          <p:cNvSpPr/>
          <p:nvPr/>
        </p:nvSpPr>
        <p:spPr>
          <a:xfrm>
            <a:off x="1630819" y="5373216"/>
            <a:ext cx="5812810" cy="646331"/>
          </a:xfrm>
          <a:prstGeom prst="rect">
            <a:avLst/>
          </a:prstGeom>
        </p:spPr>
        <p:txBody>
          <a:bodyPr wrap="none">
            <a:spAutoFit/>
          </a:bodyPr>
          <a:lstStyle/>
          <a:p>
            <a:pPr algn="ctr"/>
            <a:r>
              <a:rPr lang="en-US" b="1" dirty="0" smtClean="0">
                <a:solidFill>
                  <a:srgbClr val="0070C0"/>
                </a:solidFill>
              </a:rPr>
              <a:t>2019</a:t>
            </a:r>
            <a:r>
              <a:rPr lang="en-US" dirty="0" smtClean="0">
                <a:solidFill>
                  <a:schemeClr val="tx1">
                    <a:lumMod val="95000"/>
                    <a:lumOff val="5000"/>
                  </a:schemeClr>
                </a:solidFill>
              </a:rPr>
              <a:t> </a:t>
            </a:r>
            <a:r>
              <a:rPr lang="ka-GE" dirty="0" smtClean="0">
                <a:solidFill>
                  <a:schemeClr val="tx1">
                    <a:lumMod val="95000"/>
                    <a:lumOff val="5000"/>
                  </a:schemeClr>
                </a:solidFill>
              </a:rPr>
              <a:t>წლის ივლისის თვის მონაცემებით (</a:t>
            </a:r>
            <a:r>
              <a:rPr lang="ka-GE" b="1" dirty="0" smtClean="0">
                <a:solidFill>
                  <a:srgbClr val="0070C0"/>
                </a:solidFill>
              </a:rPr>
              <a:t>7</a:t>
            </a:r>
            <a:r>
              <a:rPr lang="ka-GE" dirty="0" smtClean="0">
                <a:solidFill>
                  <a:schemeClr val="tx1">
                    <a:lumMod val="95000"/>
                    <a:lumOff val="5000"/>
                  </a:schemeClr>
                </a:solidFill>
              </a:rPr>
              <a:t> თვე). </a:t>
            </a:r>
          </a:p>
          <a:p>
            <a:pPr algn="ctr"/>
            <a:r>
              <a:rPr lang="ka-GE" dirty="0" smtClean="0">
                <a:solidFill>
                  <a:schemeClr val="tx1">
                    <a:lumMod val="95000"/>
                    <a:lumOff val="5000"/>
                  </a:schemeClr>
                </a:solidFill>
              </a:rPr>
              <a:t>გრძელდება სტაჟირება, მიმდინარეობს მონიტორინგი</a:t>
            </a:r>
            <a:endParaRPr lang="ka-GE" dirty="0" smtClean="0"/>
          </a:p>
        </p:txBody>
      </p:sp>
    </p:spTree>
    <p:extLst>
      <p:ext uri="{BB962C8B-B14F-4D97-AF65-F5344CB8AC3E}">
        <p14:creationId xmlns:p14="http://schemas.microsoft.com/office/powerpoint/2010/main" val="510126190"/>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r>
              <a:rPr lang="en-US" sz="2800" b="1" dirty="0">
                <a:solidFill>
                  <a:srgbClr val="2479B2"/>
                </a:solidFill>
                <a:latin typeface="Sylfaen" panose="010A0502050306030303" pitchFamily="18" charset="0"/>
              </a:rPr>
              <a:t>TWINNING</a:t>
            </a:r>
            <a:r>
              <a:rPr lang="ka-GE" sz="2800" b="1" dirty="0">
                <a:solidFill>
                  <a:srgbClr val="2479B2"/>
                </a:solidFill>
                <a:latin typeface="Sylfaen" panose="010A0502050306030303" pitchFamily="18" charset="0"/>
              </a:rPr>
              <a:t>-ის საჭიროება</a:t>
            </a:r>
            <a:endParaRPr lang="en-US" sz="2800" dirty="0">
              <a:solidFill>
                <a:srgbClr val="2479B2"/>
              </a:solidFill>
              <a:latin typeface="Sylfaen" panose="010A0502050306030303" pitchFamily="18" charset="0"/>
            </a:endParaRPr>
          </a:p>
        </p:txBody>
      </p:sp>
      <p:sp>
        <p:nvSpPr>
          <p:cNvPr id="27" name="Content Placeholder 7"/>
          <p:cNvSpPr>
            <a:spLocks noGrp="1"/>
          </p:cNvSpPr>
          <p:nvPr>
            <p:ph idx="1"/>
          </p:nvPr>
        </p:nvSpPr>
        <p:spPr>
          <a:xfrm>
            <a:off x="457200" y="1600200"/>
            <a:ext cx="8075240" cy="4525963"/>
          </a:xfrm>
        </p:spPr>
        <p:txBody>
          <a:bodyPr>
            <a:noAutofit/>
          </a:bodyPr>
          <a:lstStyle/>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r>
              <a:rPr lang="ka-GE" sz="1900" dirty="0">
                <a:solidFill>
                  <a:schemeClr val="tx1">
                    <a:lumMod val="95000"/>
                    <a:lumOff val="5000"/>
                  </a:schemeClr>
                </a:solidFill>
                <a:latin typeface="Sylfaen" panose="010A0502050306030303" pitchFamily="18" charset="0"/>
              </a:rPr>
              <a:t>სოციალური მომსახურების სააგენტოს დასაქმების პროგრამების დეპარტამენტი შეიქმნა 2013 წელს. დასაქმების ხელშეწყობის მიმართულებით საქართველოში არსებული მწირი პრაქტიკიდან გამომდინარე, დასაქმების პროგრამების დეპარტამენტის სტრუქტურა არ შეესაბამებოდა საერთაშორისო სტანდარტებს. დასაქმების ხელშეწყობის სერვისების გაუმჯობესების მიზნით და ამასთანავე, ევროკავშირის ასოცირების ხელშეკრულების ფარგლებში აღებული ვალდებულებების გათვალისწინებით, წარმოიშვა საერთაშორისო გამოცდილების გაზიარების აუცილებლობა.</a:t>
            </a:r>
          </a:p>
          <a:p>
            <a:pPr marL="0" indent="0" algn="just">
              <a:buNone/>
            </a:pPr>
            <a:r>
              <a:rPr lang="ka-GE" sz="1400" dirty="0">
                <a:solidFill>
                  <a:schemeClr val="tx1">
                    <a:lumMod val="75000"/>
                    <a:lumOff val="25000"/>
                  </a:schemeClr>
                </a:solidFill>
                <a:latin typeface="Sylfaen" panose="010A0502050306030303" pitchFamily="18" charset="0"/>
              </a:rPr>
              <a:t/>
            </a:r>
            <a:br>
              <a:rPr lang="ka-GE" sz="1400" dirty="0">
                <a:solidFill>
                  <a:schemeClr val="tx1">
                    <a:lumMod val="75000"/>
                    <a:lumOff val="25000"/>
                  </a:schemeClr>
                </a:solidFill>
                <a:latin typeface="Sylfaen" panose="010A0502050306030303" pitchFamily="18" charset="0"/>
              </a:rPr>
            </a:br>
            <a:endParaRPr lang="ka-GE" sz="1400" dirty="0">
              <a:solidFill>
                <a:schemeClr val="tx1">
                  <a:lumMod val="75000"/>
                  <a:lumOff val="25000"/>
                </a:schemeClr>
              </a:solidFill>
              <a:latin typeface="Sylfaen" panose="010A0502050306030303" pitchFamily="18" charset="0"/>
            </a:endParaRPr>
          </a:p>
          <a:p>
            <a:pPr marL="0" indent="0" algn="just">
              <a:buNone/>
            </a:pPr>
            <a:endParaRPr lang="ka-GE" sz="1400" dirty="0">
              <a:solidFill>
                <a:schemeClr val="tx1">
                  <a:lumMod val="75000"/>
                  <a:lumOff val="25000"/>
                </a:schemeClr>
              </a:solidFill>
              <a:latin typeface="Sylfaen" panose="010A0502050306030303" pitchFamily="18" charset="0"/>
            </a:endParaRPr>
          </a:p>
        </p:txBody>
      </p:sp>
      <p:pic>
        <p:nvPicPr>
          <p:cNvPr id="3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 y="5877272"/>
            <a:ext cx="1387708" cy="859611"/>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531" y="5918296"/>
            <a:ext cx="925957" cy="8230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861" y="6181626"/>
            <a:ext cx="3956456" cy="468387"/>
          </a:xfrm>
          <a:prstGeom prst="rect">
            <a:avLst/>
          </a:prstGeom>
        </p:spPr>
      </p:pic>
      <p:pic>
        <p:nvPicPr>
          <p:cNvPr id="7" name="Picture 2" descr="drapeau+map_fla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807" y="1259872"/>
            <a:ext cx="7918625" cy="130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25811"/>
      </p:ext>
    </p:extLst>
  </p:cSld>
  <p:clrMapOvr>
    <a:masterClrMapping/>
  </p:clrMapOvr>
  <mc:AlternateContent xmlns:mc="http://schemas.openxmlformats.org/markup-compatibility/2006" xmlns:p15="http://schemas.microsoft.com/office/powerpoint/2012/main">
    <mc:Choice Requires="p15">
      <p:transition spd="slow">
        <p15:prstTrans prst="pageCurlSingle" invX="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solidFill>
                  <a:srgbClr val="1D618F"/>
                </a:solidFill>
              </a:rPr>
              <a:t>სუბსიდირება</a:t>
            </a:r>
            <a:endParaRPr lang="en-US" sz="2800" dirty="0">
              <a:solidFill>
                <a:srgbClr val="1D618F"/>
              </a:solidFill>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lgn="just">
              <a:buNone/>
            </a:pPr>
            <a:r>
              <a:rPr lang="ka-GE" sz="1800" dirty="0" smtClean="0">
                <a:solidFill>
                  <a:schemeClr val="tx1">
                    <a:lumMod val="85000"/>
                    <a:lumOff val="15000"/>
                  </a:schemeClr>
                </a:solidFill>
              </a:rPr>
              <a:t>სამუშაო ადგილების სუბსიდირება გულისხმობს, ახალგაზრდებისა (19-დან 29 წლის ჩათვლით) და შეზღუდული შესაძლებლობის მქონე პირთა დასაქმების ხელშეწყობისთვის დაინტერესებული დამსაქმებლის მიერ წარმოდგენილ ვაკანსიაზე გათვალისწინებული შრომის ანაზღაურების </a:t>
            </a:r>
            <a:r>
              <a:rPr lang="ka-GE" sz="1800" b="1" dirty="0" smtClean="0">
                <a:solidFill>
                  <a:srgbClr val="1D618F"/>
                </a:solidFill>
              </a:rPr>
              <a:t>50%</a:t>
            </a:r>
            <a:r>
              <a:rPr lang="ka-GE" sz="1800" dirty="0" smtClean="0">
                <a:solidFill>
                  <a:srgbClr val="1D618F"/>
                </a:solidFill>
              </a:rPr>
              <a:t>-</a:t>
            </a:r>
            <a:r>
              <a:rPr lang="ka-GE" sz="1800" dirty="0" smtClean="0">
                <a:solidFill>
                  <a:schemeClr val="tx1">
                    <a:lumMod val="85000"/>
                    <a:lumOff val="15000"/>
                  </a:schemeClr>
                </a:solidFill>
              </a:rPr>
              <a:t>ით დაფინანსებას, არაუმეტეს </a:t>
            </a:r>
            <a:r>
              <a:rPr lang="ka-GE" sz="1800" b="1" dirty="0" smtClean="0">
                <a:solidFill>
                  <a:srgbClr val="1D618F"/>
                </a:solidFill>
              </a:rPr>
              <a:t>470</a:t>
            </a:r>
            <a:r>
              <a:rPr lang="ka-GE" sz="1800" dirty="0" smtClean="0">
                <a:solidFill>
                  <a:schemeClr val="tx1">
                    <a:lumMod val="85000"/>
                    <a:lumOff val="15000"/>
                  </a:schemeClr>
                </a:solidFill>
              </a:rPr>
              <a:t> ლარით.</a:t>
            </a:r>
          </a:p>
          <a:p>
            <a:pPr marL="0" indent="0">
              <a:buNone/>
            </a:pPr>
            <a:endParaRPr lang="ka-GE" sz="800" dirty="0" smtClean="0">
              <a:solidFill>
                <a:schemeClr val="tx1">
                  <a:lumMod val="85000"/>
                  <a:lumOff val="15000"/>
                </a:schemeClr>
              </a:solidFill>
            </a:endParaRPr>
          </a:p>
          <a:p>
            <a:pPr marL="0" indent="0">
              <a:buNone/>
            </a:pPr>
            <a:r>
              <a:rPr lang="ka-GE" sz="1800" dirty="0" smtClean="0">
                <a:solidFill>
                  <a:schemeClr val="tx1">
                    <a:lumMod val="85000"/>
                    <a:lumOff val="15000"/>
                  </a:schemeClr>
                </a:solidFill>
              </a:rPr>
              <a:t>სუბსიდირების ხანგრძლივობა განისაზღვრება მაქსიმუმ </a:t>
            </a:r>
            <a:r>
              <a:rPr lang="ka-GE" sz="1800" b="1" dirty="0" smtClean="0">
                <a:solidFill>
                  <a:srgbClr val="1D618F"/>
                </a:solidFill>
              </a:rPr>
              <a:t>4</a:t>
            </a:r>
            <a:r>
              <a:rPr lang="ka-GE" sz="1800" dirty="0" smtClean="0">
                <a:solidFill>
                  <a:schemeClr val="tx1">
                    <a:lumMod val="85000"/>
                    <a:lumOff val="15000"/>
                  </a:schemeClr>
                </a:solidFill>
              </a:rPr>
              <a:t> თვით.</a:t>
            </a:r>
          </a:p>
          <a:p>
            <a:pPr marL="0" indent="0">
              <a:buNone/>
            </a:pPr>
            <a:endParaRPr lang="ka-GE" sz="800" dirty="0" smtClean="0">
              <a:solidFill>
                <a:schemeClr val="tx1">
                  <a:lumMod val="85000"/>
                  <a:lumOff val="15000"/>
                </a:schemeClr>
              </a:solidFill>
            </a:endParaRPr>
          </a:p>
          <a:p>
            <a:pPr marL="0" indent="0">
              <a:buNone/>
            </a:pPr>
            <a:r>
              <a:rPr lang="ka-GE" sz="1800" b="1" dirty="0" smtClean="0">
                <a:solidFill>
                  <a:srgbClr val="1D618F"/>
                </a:solidFill>
              </a:rPr>
              <a:t>2018</a:t>
            </a:r>
            <a:r>
              <a:rPr lang="ka-GE" sz="1800" dirty="0" smtClean="0">
                <a:solidFill>
                  <a:schemeClr val="tx1">
                    <a:lumMod val="85000"/>
                    <a:lumOff val="15000"/>
                  </a:schemeClr>
                </a:solidFill>
              </a:rPr>
              <a:t> წლის მონაცემებით სუბსიდირების პროგრამაში ჩაერთო </a:t>
            </a:r>
            <a:r>
              <a:rPr lang="ka-GE" sz="1800" b="1" dirty="0" smtClean="0">
                <a:solidFill>
                  <a:srgbClr val="1D618F"/>
                </a:solidFill>
              </a:rPr>
              <a:t>14</a:t>
            </a:r>
            <a:r>
              <a:rPr lang="ka-GE" sz="1800" dirty="0" smtClean="0">
                <a:solidFill>
                  <a:srgbClr val="1D618F"/>
                </a:solidFill>
              </a:rPr>
              <a:t> </a:t>
            </a:r>
            <a:r>
              <a:rPr lang="ka-GE" sz="1800" dirty="0" smtClean="0">
                <a:solidFill>
                  <a:schemeClr val="tx1">
                    <a:lumMod val="85000"/>
                    <a:lumOff val="15000"/>
                  </a:schemeClr>
                </a:solidFill>
              </a:rPr>
              <a:t>დამსაქმებელი და </a:t>
            </a:r>
            <a:r>
              <a:rPr lang="ka-GE" sz="1800" b="1" dirty="0" smtClean="0">
                <a:solidFill>
                  <a:srgbClr val="1D618F"/>
                </a:solidFill>
              </a:rPr>
              <a:t>26</a:t>
            </a:r>
            <a:r>
              <a:rPr lang="ka-GE" sz="1800" dirty="0" smtClean="0">
                <a:solidFill>
                  <a:schemeClr val="tx1">
                    <a:lumMod val="85000"/>
                    <a:lumOff val="15000"/>
                  </a:schemeClr>
                </a:solidFill>
              </a:rPr>
              <a:t> ბენეფიციარი, მათ შორის, </a:t>
            </a:r>
            <a:r>
              <a:rPr lang="ka-GE" sz="1800" b="1" dirty="0" smtClean="0">
                <a:solidFill>
                  <a:srgbClr val="1D618F"/>
                </a:solidFill>
              </a:rPr>
              <a:t>22</a:t>
            </a:r>
            <a:r>
              <a:rPr lang="ka-GE" sz="1800" dirty="0" smtClean="0">
                <a:solidFill>
                  <a:srgbClr val="1D618F"/>
                </a:solidFill>
              </a:rPr>
              <a:t> </a:t>
            </a:r>
            <a:r>
              <a:rPr lang="ka-GE" sz="1800" dirty="0" smtClean="0">
                <a:solidFill>
                  <a:schemeClr val="tx1">
                    <a:lumMod val="85000"/>
                    <a:lumOff val="15000"/>
                  </a:schemeClr>
                </a:solidFill>
              </a:rPr>
              <a:t>შშმ პირი.</a:t>
            </a:r>
          </a:p>
          <a:p>
            <a:pPr marL="0" indent="0">
              <a:buNone/>
            </a:pPr>
            <a:endParaRPr lang="ka-GE" sz="1800" dirty="0">
              <a:solidFill>
                <a:schemeClr val="tx1">
                  <a:lumMod val="85000"/>
                  <a:lumOff val="15000"/>
                </a:schemeClr>
              </a:solidFill>
            </a:endParaRPr>
          </a:p>
          <a:p>
            <a:pPr marL="0" indent="0">
              <a:buNone/>
            </a:pPr>
            <a:r>
              <a:rPr lang="ka-GE" sz="1800" b="1" dirty="0" smtClean="0">
                <a:solidFill>
                  <a:srgbClr val="0070C0"/>
                </a:solidFill>
              </a:rPr>
              <a:t>2019</a:t>
            </a:r>
            <a:r>
              <a:rPr lang="ka-GE" sz="1800" dirty="0" smtClean="0">
                <a:solidFill>
                  <a:schemeClr val="tx1">
                    <a:lumMod val="85000"/>
                    <a:lumOff val="15000"/>
                  </a:schemeClr>
                </a:solidFill>
              </a:rPr>
              <a:t> წლის მონაცემებით სუბსიდირების პროგრამაში ჩაერთო </a:t>
            </a:r>
            <a:r>
              <a:rPr lang="ka-GE" sz="1800" b="1" dirty="0" smtClean="0">
                <a:solidFill>
                  <a:srgbClr val="0070C0"/>
                </a:solidFill>
              </a:rPr>
              <a:t>3 </a:t>
            </a:r>
            <a:r>
              <a:rPr lang="ka-GE" sz="1800" dirty="0" smtClean="0">
                <a:solidFill>
                  <a:schemeClr val="tx1">
                    <a:lumMod val="85000"/>
                    <a:lumOff val="15000"/>
                  </a:schemeClr>
                </a:solidFill>
              </a:rPr>
              <a:t>დამსაქმებელი და </a:t>
            </a:r>
            <a:r>
              <a:rPr lang="ka-GE" sz="1800" b="1" dirty="0" smtClean="0">
                <a:solidFill>
                  <a:srgbClr val="0070C0"/>
                </a:solidFill>
              </a:rPr>
              <a:t>3</a:t>
            </a:r>
            <a:r>
              <a:rPr lang="ka-GE" sz="1800" dirty="0" smtClean="0">
                <a:solidFill>
                  <a:schemeClr val="tx1">
                    <a:lumMod val="85000"/>
                    <a:lumOff val="15000"/>
                  </a:schemeClr>
                </a:solidFill>
              </a:rPr>
              <a:t> ბენეფიციარო, მათ შორის, </a:t>
            </a:r>
            <a:r>
              <a:rPr lang="ka-GE" sz="1800" b="1" dirty="0" smtClean="0">
                <a:solidFill>
                  <a:srgbClr val="0070C0"/>
                </a:solidFill>
              </a:rPr>
              <a:t>2</a:t>
            </a:r>
            <a:r>
              <a:rPr lang="ka-GE" sz="1800" dirty="0" smtClean="0">
                <a:solidFill>
                  <a:schemeClr val="tx1">
                    <a:lumMod val="85000"/>
                    <a:lumOff val="15000"/>
                  </a:schemeClr>
                </a:solidFill>
              </a:rPr>
              <a:t> შშმ პირი.</a:t>
            </a:r>
            <a:endParaRPr lang="ka-GE" sz="1800" dirty="0">
              <a:solidFill>
                <a:schemeClr val="tx1">
                  <a:lumMod val="85000"/>
                  <a:lumOff val="15000"/>
                </a:schemeClr>
              </a:solidFill>
            </a:endParaRPr>
          </a:p>
          <a:p>
            <a:pPr marL="0" indent="0">
              <a:buNone/>
            </a:pPr>
            <a:endParaRPr lang="ka-GE" sz="1800" dirty="0">
              <a:solidFill>
                <a:schemeClr val="tx1">
                  <a:lumMod val="85000"/>
                  <a:lumOff val="15000"/>
                </a:schemeClr>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807106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graphicFrame>
        <p:nvGraphicFramePr>
          <p:cNvPr id="22" name="Content Placeholder 21"/>
          <p:cNvGraphicFramePr>
            <a:graphicFrameLocks noGrp="1"/>
          </p:cNvGraphicFramePr>
          <p:nvPr>
            <p:ph idx="1"/>
            <p:extLst>
              <p:ext uri="{D42A27DB-BD31-4B8C-83A1-F6EECF244321}">
                <p14:modId xmlns:p14="http://schemas.microsoft.com/office/powerpoint/2010/main" val="854845171"/>
              </p:ext>
            </p:extLst>
          </p:nvPr>
        </p:nvGraphicFramePr>
        <p:xfrm>
          <a:off x="467544" y="260648"/>
          <a:ext cx="8229600" cy="61281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670281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ka-GE" sz="2800" b="1" dirty="0">
                <a:solidFill>
                  <a:srgbClr val="2479B2"/>
                </a:solidFill>
              </a:rPr>
              <a:t>თანამშრომლობა დაინტერესებულ მხარეებთან</a:t>
            </a:r>
            <a:endParaRPr lang="en-US" sz="2800" b="1" dirty="0">
              <a:solidFill>
                <a:srgbClr val="2479B2"/>
              </a:solidFill>
            </a:endParaRPr>
          </a:p>
        </p:txBody>
      </p:sp>
      <p:sp>
        <p:nvSpPr>
          <p:cNvPr id="5" name="Content Placeholder 4"/>
          <p:cNvSpPr>
            <a:spLocks noGrp="1"/>
          </p:cNvSpPr>
          <p:nvPr>
            <p:ph idx="1"/>
          </p:nvPr>
        </p:nvSpPr>
        <p:spPr>
          <a:xfrm>
            <a:off x="467865" y="1351309"/>
            <a:ext cx="8229600" cy="4525963"/>
          </a:xfrm>
        </p:spPr>
        <p:txBody>
          <a:bodyPr>
            <a:noAutofit/>
          </a:bodyPr>
          <a:lstStyle/>
          <a:p>
            <a:pPr>
              <a:spcBef>
                <a:spcPts val="0"/>
              </a:spcBef>
              <a:spcAft>
                <a:spcPts val="1200"/>
              </a:spcAft>
            </a:pPr>
            <a:r>
              <a:rPr lang="ka-GE" sz="1900" dirty="0">
                <a:solidFill>
                  <a:schemeClr val="tx1">
                    <a:lumMod val="95000"/>
                    <a:lumOff val="5000"/>
                  </a:schemeClr>
                </a:solidFill>
              </a:rPr>
              <a:t>დასაქმების პრორგამების დეპარტამენტი უწყვეტ რეჟიმში თანამშრომლობს ყველა დაინტერესებულ მხარესთან;</a:t>
            </a:r>
          </a:p>
          <a:p>
            <a:pPr>
              <a:spcBef>
                <a:spcPts val="0"/>
              </a:spcBef>
              <a:spcAft>
                <a:spcPts val="1200"/>
              </a:spcAft>
            </a:pPr>
            <a:r>
              <a:rPr lang="ka-GE" sz="1900" dirty="0">
                <a:solidFill>
                  <a:schemeClr val="tx1">
                    <a:lumMod val="95000"/>
                    <a:lumOff val="5000"/>
                  </a:schemeClr>
                </a:solidFill>
              </a:rPr>
              <a:t>სისტემატიურად მართავს შეხვედრებს სოციალურ პარტნიორებთან, მედიისა და არასამთავრობო ორგანიზაციების წარმომადგენლებთან. </a:t>
            </a:r>
          </a:p>
          <a:p>
            <a:pPr>
              <a:spcBef>
                <a:spcPts val="0"/>
              </a:spcBef>
            </a:pPr>
            <a:r>
              <a:rPr lang="ka-GE" sz="1900" dirty="0">
                <a:solidFill>
                  <a:schemeClr val="tx1">
                    <a:lumMod val="95000"/>
                    <a:lumOff val="5000"/>
                  </a:schemeClr>
                </a:solidFill>
              </a:rPr>
              <a:t>თანამშრომლობს ისეთ საერთაშორისო ორგანიზაციებთან, როგორებიცაა:</a:t>
            </a:r>
          </a:p>
          <a:p>
            <a:pPr marL="900000">
              <a:spcBef>
                <a:spcPts val="0"/>
              </a:spcBef>
            </a:pPr>
            <a:r>
              <a:rPr lang="ka-GE" sz="1900" dirty="0">
                <a:solidFill>
                  <a:schemeClr val="tx1">
                    <a:lumMod val="95000"/>
                    <a:lumOff val="5000"/>
                  </a:schemeClr>
                </a:solidFill>
              </a:rPr>
              <a:t>შრომის საერთაშორისო ორგანიაცია (</a:t>
            </a:r>
            <a:r>
              <a:rPr lang="en-US" sz="1900" dirty="0">
                <a:solidFill>
                  <a:schemeClr val="tx1">
                    <a:lumMod val="95000"/>
                    <a:lumOff val="5000"/>
                  </a:schemeClr>
                </a:solidFill>
              </a:rPr>
              <a:t>ILO</a:t>
            </a:r>
            <a:r>
              <a:rPr lang="ka-GE" sz="1900" dirty="0">
                <a:solidFill>
                  <a:schemeClr val="tx1">
                    <a:lumMod val="95000"/>
                    <a:lumOff val="5000"/>
                  </a:schemeClr>
                </a:solidFill>
              </a:rPr>
              <a:t>)</a:t>
            </a:r>
          </a:p>
          <a:p>
            <a:pPr marL="900000">
              <a:spcBef>
                <a:spcPts val="0"/>
              </a:spcBef>
            </a:pPr>
            <a:r>
              <a:rPr lang="ka-GE" sz="1900" dirty="0">
                <a:solidFill>
                  <a:schemeClr val="tx1">
                    <a:lumMod val="95000"/>
                    <a:lumOff val="5000"/>
                  </a:schemeClr>
                </a:solidFill>
              </a:rPr>
              <a:t>ევროპის საგანმანათლებლო ფონდი (</a:t>
            </a:r>
            <a:r>
              <a:rPr lang="en-US" sz="1900" dirty="0">
                <a:solidFill>
                  <a:schemeClr val="tx1">
                    <a:lumMod val="95000"/>
                    <a:lumOff val="5000"/>
                  </a:schemeClr>
                </a:solidFill>
              </a:rPr>
              <a:t>ETF</a:t>
            </a:r>
            <a:r>
              <a:rPr lang="ka-GE" sz="1900" dirty="0">
                <a:solidFill>
                  <a:schemeClr val="tx1">
                    <a:lumMod val="95000"/>
                    <a:lumOff val="5000"/>
                  </a:schemeClr>
                </a:solidFill>
              </a:rPr>
              <a:t>)</a:t>
            </a:r>
          </a:p>
          <a:p>
            <a:pPr marL="900000">
              <a:spcBef>
                <a:spcPts val="0"/>
              </a:spcBef>
            </a:pPr>
            <a:r>
              <a:rPr lang="ka-GE" sz="1900" dirty="0">
                <a:solidFill>
                  <a:schemeClr val="tx1">
                    <a:lumMod val="95000"/>
                    <a:lumOff val="5000"/>
                  </a:schemeClr>
                </a:solidFill>
              </a:rPr>
              <a:t>მიგრაციის საერთაშორისო ორგანიზაცია (</a:t>
            </a:r>
            <a:r>
              <a:rPr lang="en-US" sz="1900" dirty="0">
                <a:solidFill>
                  <a:schemeClr val="tx1">
                    <a:lumMod val="95000"/>
                    <a:lumOff val="5000"/>
                  </a:schemeClr>
                </a:solidFill>
              </a:rPr>
              <a:t>IOM</a:t>
            </a:r>
            <a:r>
              <a:rPr lang="ka-GE" sz="1900" dirty="0">
                <a:solidFill>
                  <a:schemeClr val="tx1">
                    <a:lumMod val="95000"/>
                    <a:lumOff val="5000"/>
                  </a:schemeClr>
                </a:solidFill>
              </a:rPr>
              <a:t>)</a:t>
            </a:r>
          </a:p>
          <a:p>
            <a:pPr marL="900000">
              <a:spcBef>
                <a:spcPts val="0"/>
              </a:spcBef>
            </a:pPr>
            <a:r>
              <a:rPr lang="ka-GE" sz="1900" dirty="0">
                <a:solidFill>
                  <a:schemeClr val="tx1">
                    <a:lumMod val="95000"/>
                    <a:lumOff val="5000"/>
                  </a:schemeClr>
                </a:solidFill>
              </a:rPr>
              <a:t>ევროკავშირის „დასაქმებისა და პროფესიული განათლების რეფორმების ტექნიკური დახმარების პროექტი“ (</a:t>
            </a:r>
            <a:r>
              <a:rPr lang="en-US" sz="1900" dirty="0">
                <a:solidFill>
                  <a:schemeClr val="tx1">
                    <a:lumMod val="95000"/>
                    <a:lumOff val="5000"/>
                  </a:schemeClr>
                </a:solidFill>
              </a:rPr>
              <a:t>EUVEGE</a:t>
            </a:r>
            <a:r>
              <a:rPr lang="ka-GE" sz="1900" dirty="0">
                <a:solidFill>
                  <a:schemeClr val="tx1">
                    <a:lumMod val="95000"/>
                    <a:lumOff val="5000"/>
                  </a:schemeClr>
                </a:solidFill>
              </a:rPr>
              <a:t>)</a:t>
            </a:r>
          </a:p>
          <a:p>
            <a:pPr marL="900000">
              <a:spcBef>
                <a:spcPts val="0"/>
              </a:spcBef>
            </a:pPr>
            <a:r>
              <a:rPr lang="ka-GE" sz="1900" dirty="0">
                <a:solidFill>
                  <a:schemeClr val="tx1">
                    <a:lumMod val="95000"/>
                    <a:lumOff val="5000"/>
                  </a:schemeClr>
                </a:solidFill>
              </a:rPr>
              <a:t>საერთაშორისო ორგანიზაცია </a:t>
            </a:r>
            <a:r>
              <a:rPr lang="en-US" sz="1900" dirty="0">
                <a:solidFill>
                  <a:schemeClr val="tx1">
                    <a:lumMod val="95000"/>
                    <a:lumOff val="5000"/>
                  </a:schemeClr>
                </a:solidFill>
              </a:rPr>
              <a:t>World Vision</a:t>
            </a:r>
            <a:endParaRPr lang="ka-GE" sz="1900" dirty="0">
              <a:solidFill>
                <a:schemeClr val="tx1">
                  <a:lumMod val="95000"/>
                  <a:lumOff val="5000"/>
                </a:schemeClr>
              </a:solidFill>
            </a:endParaRPr>
          </a:p>
          <a:p>
            <a:pPr marL="900000">
              <a:spcBef>
                <a:spcPts val="0"/>
              </a:spcBef>
            </a:pPr>
            <a:r>
              <a:rPr lang="ka-GE" sz="1900" dirty="0">
                <a:solidFill>
                  <a:schemeClr val="tx1">
                    <a:lumMod val="95000"/>
                    <a:lumOff val="5000"/>
                  </a:schemeClr>
                </a:solidFill>
              </a:rPr>
              <a:t>გერმანიის საერთაშორისო თანამშრომლობის საზოგადოება (</a:t>
            </a:r>
            <a:r>
              <a:rPr lang="en-US" sz="1900" dirty="0">
                <a:solidFill>
                  <a:schemeClr val="tx1">
                    <a:lumMod val="95000"/>
                    <a:lumOff val="5000"/>
                  </a:schemeClr>
                </a:solidFill>
              </a:rPr>
              <a:t>GIZ</a:t>
            </a:r>
            <a:r>
              <a:rPr lang="ka-GE" sz="1900" dirty="0">
                <a:solidFill>
                  <a:schemeClr val="tx1">
                    <a:lumMod val="95000"/>
                    <a:lumOff val="5000"/>
                  </a:schemeClr>
                </a:solidFill>
              </a:rPr>
              <a:t>)</a:t>
            </a:r>
          </a:p>
        </p:txBody>
      </p:sp>
      <p:pic>
        <p:nvPicPr>
          <p:cNvPr id="9" name="Picture 8"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156713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ka-GE" sz="2800" b="1" dirty="0">
                <a:solidFill>
                  <a:srgbClr val="0070C0"/>
                </a:solidFill>
              </a:rPr>
              <a:t>რა კეთდება დღეს?</a:t>
            </a:r>
            <a:endParaRPr lang="en-US" sz="2800" b="1" dirty="0">
              <a:solidFill>
                <a:srgbClr val="0070C0"/>
              </a:solidFill>
            </a:endParaRPr>
          </a:p>
        </p:txBody>
      </p:sp>
      <p:sp>
        <p:nvSpPr>
          <p:cNvPr id="5" name="Content Placeholder 4"/>
          <p:cNvSpPr>
            <a:spLocks noGrp="1"/>
          </p:cNvSpPr>
          <p:nvPr>
            <p:ph idx="1"/>
          </p:nvPr>
        </p:nvSpPr>
        <p:spPr/>
        <p:txBody>
          <a:bodyPr>
            <a:normAutofit/>
          </a:bodyPr>
          <a:lstStyle/>
          <a:p>
            <a:pPr algn="just">
              <a:spcBef>
                <a:spcPts val="0"/>
              </a:spcBef>
              <a:spcAft>
                <a:spcPts val="1200"/>
              </a:spcAft>
            </a:pPr>
            <a:endParaRPr lang="ka-GE" sz="2200" dirty="0">
              <a:solidFill>
                <a:schemeClr val="tx1">
                  <a:lumMod val="95000"/>
                  <a:lumOff val="5000"/>
                </a:schemeClr>
              </a:solidFill>
            </a:endParaRPr>
          </a:p>
          <a:p>
            <a:pPr algn="just">
              <a:spcBef>
                <a:spcPts val="0"/>
              </a:spcBef>
              <a:spcAft>
                <a:spcPts val="1200"/>
              </a:spcAft>
            </a:pPr>
            <a:endParaRPr lang="ka-GE" sz="2200" dirty="0">
              <a:solidFill>
                <a:schemeClr val="tx1">
                  <a:lumMod val="95000"/>
                  <a:lumOff val="5000"/>
                </a:schemeClr>
              </a:solidFill>
            </a:endParaRPr>
          </a:p>
          <a:p>
            <a:pPr algn="just">
              <a:spcBef>
                <a:spcPts val="0"/>
              </a:spcBef>
              <a:spcAft>
                <a:spcPts val="1200"/>
              </a:spcAft>
            </a:pPr>
            <a:r>
              <a:rPr lang="ka-GE" sz="2000" dirty="0">
                <a:solidFill>
                  <a:schemeClr val="tx1">
                    <a:lumMod val="95000"/>
                    <a:lumOff val="5000"/>
                  </a:schemeClr>
                </a:solidFill>
              </a:rPr>
              <a:t>ადამიანური რესურსების გაძლიერებისა და სერვისის ხარისხის უზრუნველყოფის მიზნით, მიმდინარეობს  ყოველკვირეული მონიტორინგი და შეფასებები. საჭიროების შემთხვევაში მზადდება საინსტრუქციო წერილები, ტარდება სამუშაო შეხვედრები და ტრენინგები;</a:t>
            </a:r>
          </a:p>
          <a:p>
            <a:pPr algn="just"/>
            <a:r>
              <a:rPr lang="ka-GE" sz="2000" b="1" dirty="0" smtClean="0">
                <a:solidFill>
                  <a:srgbClr val="2479B2"/>
                </a:solidFill>
              </a:rPr>
              <a:t>201</a:t>
            </a:r>
            <a:r>
              <a:rPr lang="en-US" sz="2000" b="1" dirty="0" smtClean="0">
                <a:solidFill>
                  <a:srgbClr val="2479B2"/>
                </a:solidFill>
              </a:rPr>
              <a:t>7</a:t>
            </a:r>
            <a:r>
              <a:rPr lang="ka-GE" sz="2000" b="1" dirty="0" smtClean="0">
                <a:solidFill>
                  <a:srgbClr val="2479B2"/>
                </a:solidFill>
              </a:rPr>
              <a:t>-2019</a:t>
            </a:r>
            <a:r>
              <a:rPr lang="ka-GE" sz="2000" dirty="0" smtClean="0">
                <a:solidFill>
                  <a:schemeClr val="tx1">
                    <a:lumMod val="95000"/>
                    <a:lumOff val="5000"/>
                  </a:schemeClr>
                </a:solidFill>
              </a:rPr>
              <a:t> </a:t>
            </a:r>
            <a:r>
              <a:rPr lang="ka-GE" sz="2000" dirty="0">
                <a:solidFill>
                  <a:schemeClr val="tx1">
                    <a:lumMod val="95000"/>
                    <a:lumOff val="5000"/>
                  </a:schemeClr>
                </a:solidFill>
              </a:rPr>
              <a:t>წლებში, ადამიანური რესურსების გაძლიერებისა და სერვისის ხარისხის გაუმჯობესების მიზნით, ახალი სერვის მოდელის ფარგლებში, ჩატარდა </a:t>
            </a:r>
            <a:r>
              <a:rPr lang="ka-GE" sz="2000" b="1" dirty="0" smtClean="0">
                <a:solidFill>
                  <a:srgbClr val="2479B2"/>
                </a:solidFill>
              </a:rPr>
              <a:t>1</a:t>
            </a:r>
            <a:r>
              <a:rPr lang="en-US" sz="2000" b="1" dirty="0" smtClean="0">
                <a:solidFill>
                  <a:srgbClr val="2479B2"/>
                </a:solidFill>
              </a:rPr>
              <a:t>4</a:t>
            </a:r>
            <a:r>
              <a:rPr lang="ka-GE" sz="2000" dirty="0" smtClean="0">
                <a:solidFill>
                  <a:srgbClr val="2479B2"/>
                </a:solidFill>
              </a:rPr>
              <a:t> </a:t>
            </a:r>
            <a:r>
              <a:rPr lang="ka-GE" sz="2000" b="1" dirty="0">
                <a:solidFill>
                  <a:srgbClr val="2479B2"/>
                </a:solidFill>
              </a:rPr>
              <a:t>ტრენინგი</a:t>
            </a:r>
            <a:r>
              <a:rPr lang="ka-GE" sz="2000" dirty="0">
                <a:solidFill>
                  <a:schemeClr val="tx1">
                    <a:lumMod val="95000"/>
                    <a:lumOff val="5000"/>
                  </a:schemeClr>
                </a:solidFill>
              </a:rPr>
              <a:t> და </a:t>
            </a:r>
            <a:r>
              <a:rPr lang="en-US" sz="2000" b="1" dirty="0">
                <a:solidFill>
                  <a:srgbClr val="2479B2"/>
                </a:solidFill>
              </a:rPr>
              <a:t>8</a:t>
            </a:r>
            <a:r>
              <a:rPr lang="ka-GE" sz="2000" b="1" dirty="0" smtClean="0">
                <a:solidFill>
                  <a:srgbClr val="2479B2"/>
                </a:solidFill>
              </a:rPr>
              <a:t>5 </a:t>
            </a:r>
            <a:r>
              <a:rPr lang="ka-GE" sz="2000" b="1" dirty="0">
                <a:solidFill>
                  <a:srgbClr val="2479B2"/>
                </a:solidFill>
              </a:rPr>
              <a:t>სამუშაო შეხვედრა.</a:t>
            </a:r>
          </a:p>
          <a:p>
            <a:pPr algn="just"/>
            <a:endParaRPr lang="en-US" sz="2200" dirty="0"/>
          </a:p>
        </p:txBody>
      </p:sp>
      <p:pic>
        <p:nvPicPr>
          <p:cNvPr id="10" name="Picture 2" descr="drapeau+map_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7638"/>
            <a:ext cx="8147248" cy="10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34876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ka-GE" sz="2800" b="1" dirty="0">
                <a:solidFill>
                  <a:srgbClr val="2479B2"/>
                </a:solidFill>
              </a:rPr>
              <a:t>რა გაკეთდება უახლოეს მომავალში? სად? როდის?</a:t>
            </a:r>
            <a:endParaRPr lang="en-US" sz="2800" b="1" dirty="0">
              <a:solidFill>
                <a:srgbClr val="2479B2"/>
              </a:solidFill>
            </a:endParaRPr>
          </a:p>
        </p:txBody>
      </p:sp>
      <p:sp>
        <p:nvSpPr>
          <p:cNvPr id="5" name="Content Placeholder 4"/>
          <p:cNvSpPr>
            <a:spLocks noGrp="1"/>
          </p:cNvSpPr>
          <p:nvPr>
            <p:ph idx="1"/>
          </p:nvPr>
        </p:nvSpPr>
        <p:spPr>
          <a:xfrm>
            <a:off x="457200" y="1600200"/>
            <a:ext cx="8229600" cy="4525963"/>
          </a:xfrm>
        </p:spPr>
        <p:txBody>
          <a:bodyPr>
            <a:normAutofit/>
          </a:bodyPr>
          <a:lstStyle/>
          <a:p>
            <a:endParaRPr lang="ka-GE" sz="2200" dirty="0">
              <a:solidFill>
                <a:schemeClr val="tx1">
                  <a:lumMod val="95000"/>
                  <a:lumOff val="5000"/>
                </a:schemeClr>
              </a:solidFill>
            </a:endParaRPr>
          </a:p>
          <a:p>
            <a:endParaRPr lang="ka-GE" sz="2200" dirty="0">
              <a:solidFill>
                <a:schemeClr val="tx1">
                  <a:lumMod val="95000"/>
                  <a:lumOff val="5000"/>
                </a:schemeClr>
              </a:solidFill>
            </a:endParaRPr>
          </a:p>
          <a:p>
            <a:endParaRPr lang="ka-GE" sz="1600" dirty="0">
              <a:solidFill>
                <a:schemeClr val="tx1">
                  <a:lumMod val="95000"/>
                  <a:lumOff val="5000"/>
                </a:schemeClr>
              </a:solidFill>
            </a:endParaRPr>
          </a:p>
          <a:p>
            <a:r>
              <a:rPr lang="ka-GE" sz="2000" dirty="0">
                <a:solidFill>
                  <a:schemeClr val="tx1">
                    <a:lumMod val="95000"/>
                    <a:lumOff val="5000"/>
                  </a:schemeClr>
                </a:solidFill>
              </a:rPr>
              <a:t>ახალი სერვის მოდელის ეფექტურად განხორციელების მიზნით, ადამიანური რესურსის გაძლიერება/კადრების დამატება;</a:t>
            </a:r>
          </a:p>
          <a:p>
            <a:r>
              <a:rPr lang="ka-GE" sz="2000" dirty="0">
                <a:solidFill>
                  <a:schemeClr val="tx1">
                    <a:lumMod val="95000"/>
                    <a:lumOff val="5000"/>
                  </a:schemeClr>
                </a:solidFill>
              </a:rPr>
              <a:t>ახალ სერვის მოდელში ჩართული სამხარეო ცენტრების სრული დაფარვა;</a:t>
            </a:r>
          </a:p>
          <a:p>
            <a:r>
              <a:rPr lang="ka-GE" sz="2000" dirty="0">
                <a:solidFill>
                  <a:schemeClr val="tx1">
                    <a:lumMod val="95000"/>
                    <a:lumOff val="5000"/>
                  </a:schemeClr>
                </a:solidFill>
              </a:rPr>
              <a:t>ახალი სერვის მოდელის დანერგვა და განვითარება ეტაპობრივად სხვა სამხარეო ცენტრებში;</a:t>
            </a:r>
          </a:p>
          <a:p>
            <a:r>
              <a:rPr lang="en-US" sz="2000" dirty="0">
                <a:solidFill>
                  <a:schemeClr val="tx1">
                    <a:lumMod val="95000"/>
                    <a:lumOff val="5000"/>
                  </a:schemeClr>
                </a:solidFill>
              </a:rPr>
              <a:t>WORKNET-</a:t>
            </a:r>
            <a:r>
              <a:rPr lang="ka-GE" sz="2000" dirty="0">
                <a:solidFill>
                  <a:schemeClr val="tx1">
                    <a:lumMod val="95000"/>
                    <a:lumOff val="5000"/>
                  </a:schemeClr>
                </a:solidFill>
              </a:rPr>
              <a:t>ის განვითარება და ადაპტირება შშმ პირებისთვის;</a:t>
            </a:r>
          </a:p>
          <a:p>
            <a:r>
              <a:rPr lang="ka-GE" sz="2000" dirty="0">
                <a:solidFill>
                  <a:schemeClr val="tx1">
                    <a:lumMod val="95000"/>
                    <a:lumOff val="5000"/>
                  </a:schemeClr>
                </a:solidFill>
              </a:rPr>
              <a:t>კომუნიკაციის სტრატეგიის განვითარება და პიარ კამპანიის გააქტიურება</a:t>
            </a:r>
            <a:r>
              <a:rPr lang="ka-GE" sz="2000" dirty="0" smtClean="0">
                <a:solidFill>
                  <a:schemeClr val="tx1">
                    <a:lumMod val="95000"/>
                    <a:lumOff val="5000"/>
                  </a:schemeClr>
                </a:solidFill>
              </a:rPr>
              <a:t>.</a:t>
            </a:r>
            <a:endParaRPr lang="en-US" sz="2200" dirty="0">
              <a:solidFill>
                <a:schemeClr val="tx1">
                  <a:lumMod val="95000"/>
                  <a:lumOff val="5000"/>
                </a:schemeClr>
              </a:solidFill>
            </a:endParaRPr>
          </a:p>
        </p:txBody>
      </p:sp>
      <p:pic>
        <p:nvPicPr>
          <p:cNvPr id="9" name="Picture 2" descr="drapeau+map_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7638"/>
            <a:ext cx="8147248" cy="10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9382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2479B2"/>
                </a:solidFill>
              </a:rPr>
              <a:t>2019-2021 </a:t>
            </a:r>
            <a:r>
              <a:rPr lang="ka-GE" sz="2800" b="1" dirty="0" smtClean="0">
                <a:solidFill>
                  <a:srgbClr val="2479B2"/>
                </a:solidFill>
              </a:rPr>
              <a:t>წლების სტრატეგიის სამომავლო გეგმები</a:t>
            </a:r>
            <a:endParaRPr lang="en-US" sz="2800" b="1" dirty="0">
              <a:solidFill>
                <a:srgbClr val="2479B2"/>
              </a:solidFill>
            </a:endParaRPr>
          </a:p>
        </p:txBody>
      </p:sp>
      <p:sp>
        <p:nvSpPr>
          <p:cNvPr id="3" name="Content Placeholder 2"/>
          <p:cNvSpPr>
            <a:spLocks noGrp="1"/>
          </p:cNvSpPr>
          <p:nvPr>
            <p:ph idx="1"/>
          </p:nvPr>
        </p:nvSpPr>
        <p:spPr>
          <a:xfrm>
            <a:off x="457200" y="1493338"/>
            <a:ext cx="8229600" cy="4525963"/>
          </a:xfrm>
        </p:spPr>
        <p:txBody>
          <a:bodyPr>
            <a:normAutofit lnSpcReduction="10000"/>
          </a:bodyPr>
          <a:lstStyle/>
          <a:p>
            <a:pPr algn="just">
              <a:spcAft>
                <a:spcPts val="600"/>
              </a:spcAft>
              <a:buClr>
                <a:srgbClr val="2479B2"/>
              </a:buClr>
              <a:buFont typeface="Wingdings" panose="05000000000000000000" pitchFamily="2" charset="2"/>
              <a:buChar char="v"/>
            </a:pPr>
            <a:r>
              <a:rPr lang="en-US" sz="1900" dirty="0" err="1">
                <a:solidFill>
                  <a:schemeClr val="tx1">
                    <a:lumMod val="85000"/>
                    <a:lumOff val="15000"/>
                  </a:schemeClr>
                </a:solidFill>
              </a:rPr>
              <a:t>ევროკავშირ</a:t>
            </a:r>
            <a:r>
              <a:rPr lang="ka-GE" sz="1900" dirty="0">
                <a:solidFill>
                  <a:schemeClr val="tx1">
                    <a:lumMod val="85000"/>
                    <a:lumOff val="15000"/>
                  </a:schemeClr>
                </a:solidFill>
              </a:rPr>
              <a:t>თან </a:t>
            </a:r>
            <a:r>
              <a:rPr lang="ka-GE" sz="1900" dirty="0" smtClean="0">
                <a:solidFill>
                  <a:schemeClr val="tx1">
                    <a:lumMod val="85000"/>
                    <a:lumOff val="15000"/>
                  </a:schemeClr>
                </a:solidFill>
              </a:rPr>
              <a:t>საქართველოს </a:t>
            </a:r>
            <a:r>
              <a:rPr lang="en-US" sz="1900" dirty="0" err="1" smtClean="0">
                <a:solidFill>
                  <a:schemeClr val="tx1">
                    <a:lumMod val="85000"/>
                    <a:lumOff val="15000"/>
                  </a:schemeClr>
                </a:solidFill>
              </a:rPr>
              <a:t>ფინანსურ</a:t>
            </a:r>
            <a:r>
              <a:rPr lang="ka-GE" sz="1900" dirty="0" smtClean="0">
                <a:solidFill>
                  <a:schemeClr val="tx1">
                    <a:lumMod val="85000"/>
                    <a:lumOff val="15000"/>
                  </a:schemeClr>
                </a:solidFill>
              </a:rPr>
              <a:t>ი</a:t>
            </a:r>
            <a:r>
              <a:rPr lang="en-US" sz="1900" dirty="0" smtClean="0">
                <a:solidFill>
                  <a:schemeClr val="tx1">
                    <a:lumMod val="85000"/>
                    <a:lumOff val="15000"/>
                  </a:schemeClr>
                </a:solidFill>
              </a:rPr>
              <a:t> </a:t>
            </a:r>
            <a:r>
              <a:rPr lang="en-US" sz="1900" dirty="0" err="1">
                <a:solidFill>
                  <a:schemeClr val="tx1">
                    <a:lumMod val="85000"/>
                    <a:lumOff val="15000"/>
                  </a:schemeClr>
                </a:solidFill>
              </a:rPr>
              <a:t>შეთანხმებ</a:t>
            </a:r>
            <a:r>
              <a:rPr lang="ka-GE" sz="1900" dirty="0">
                <a:solidFill>
                  <a:schemeClr val="tx1">
                    <a:lumMod val="85000"/>
                    <a:lumOff val="15000"/>
                  </a:schemeClr>
                </a:solidFill>
              </a:rPr>
              <a:t>ი</a:t>
            </a:r>
            <a:r>
              <a:rPr lang="en-US" sz="1900" dirty="0" smtClean="0">
                <a:solidFill>
                  <a:schemeClr val="tx1">
                    <a:lumMod val="85000"/>
                    <a:lumOff val="15000"/>
                  </a:schemeClr>
                </a:solidFill>
              </a:rPr>
              <a:t>ს</a:t>
            </a:r>
            <a:r>
              <a:rPr lang="ka-GE" sz="1900" dirty="0">
                <a:solidFill>
                  <a:schemeClr val="tx1">
                    <a:lumMod val="85000"/>
                    <a:lumOff val="15000"/>
                  </a:schemeClr>
                </a:solidFill>
              </a:rPr>
              <a:t> </a:t>
            </a:r>
            <a:r>
              <a:rPr lang="ka-GE" sz="1900" dirty="0" smtClean="0">
                <a:solidFill>
                  <a:schemeClr val="tx1">
                    <a:lumMod val="85000"/>
                    <a:lumOff val="15000"/>
                  </a:schemeClr>
                </a:solidFill>
              </a:rPr>
              <a:t>- „</a:t>
            </a:r>
            <a:r>
              <a:rPr lang="en-US" sz="1900" dirty="0" err="1" smtClean="0">
                <a:solidFill>
                  <a:schemeClr val="tx1">
                    <a:lumMod val="85000"/>
                    <a:lumOff val="15000"/>
                  </a:schemeClr>
                </a:solidFill>
              </a:rPr>
              <a:t>უნარ-ჩვევების</a:t>
            </a:r>
            <a:r>
              <a:rPr lang="en-US" sz="1900" dirty="0" smtClean="0">
                <a:solidFill>
                  <a:schemeClr val="tx1">
                    <a:lumMod val="85000"/>
                    <a:lumOff val="15000"/>
                  </a:schemeClr>
                </a:solidFill>
              </a:rPr>
              <a:t> </a:t>
            </a:r>
            <a:r>
              <a:rPr lang="en-US" sz="1900" dirty="0" err="1">
                <a:solidFill>
                  <a:schemeClr val="tx1">
                    <a:lumMod val="85000"/>
                    <a:lumOff val="15000"/>
                  </a:schemeClr>
                </a:solidFill>
              </a:rPr>
              <a:t>განვითარება</a:t>
            </a:r>
            <a:r>
              <a:rPr lang="en-US" sz="1900" dirty="0">
                <a:solidFill>
                  <a:schemeClr val="tx1">
                    <a:lumMod val="85000"/>
                    <a:lumOff val="15000"/>
                  </a:schemeClr>
                </a:solidFill>
              </a:rPr>
              <a:t> </a:t>
            </a:r>
            <a:r>
              <a:rPr lang="en-US" sz="1900" dirty="0" err="1">
                <a:solidFill>
                  <a:schemeClr val="tx1">
                    <a:lumMod val="85000"/>
                    <a:lumOff val="15000"/>
                  </a:schemeClr>
                </a:solidFill>
              </a:rPr>
              <a:t>შრომის</a:t>
            </a:r>
            <a:r>
              <a:rPr lang="en-US" sz="1900" dirty="0">
                <a:solidFill>
                  <a:schemeClr val="tx1">
                    <a:lumMod val="85000"/>
                    <a:lumOff val="15000"/>
                  </a:schemeClr>
                </a:solidFill>
              </a:rPr>
              <a:t> </a:t>
            </a:r>
            <a:r>
              <a:rPr lang="en-US" sz="1900" dirty="0" err="1">
                <a:solidFill>
                  <a:schemeClr val="tx1">
                    <a:lumMod val="85000"/>
                    <a:lumOff val="15000"/>
                  </a:schemeClr>
                </a:solidFill>
              </a:rPr>
              <a:t>ბაზრის</a:t>
            </a:r>
            <a:r>
              <a:rPr lang="en-US" sz="1900" dirty="0">
                <a:solidFill>
                  <a:schemeClr val="tx1">
                    <a:lumMod val="85000"/>
                    <a:lumOff val="15000"/>
                  </a:schemeClr>
                </a:solidFill>
              </a:rPr>
              <a:t> </a:t>
            </a:r>
            <a:r>
              <a:rPr lang="en-US" sz="1900" dirty="0" err="1">
                <a:solidFill>
                  <a:schemeClr val="tx1">
                    <a:lumMod val="85000"/>
                    <a:lumOff val="15000"/>
                  </a:schemeClr>
                </a:solidFill>
              </a:rPr>
              <a:t>საჭიროებებთან</a:t>
            </a:r>
            <a:r>
              <a:rPr lang="en-US" sz="1900" dirty="0">
                <a:solidFill>
                  <a:schemeClr val="tx1">
                    <a:lumMod val="85000"/>
                    <a:lumOff val="15000"/>
                  </a:schemeClr>
                </a:solidFill>
              </a:rPr>
              <a:t> </a:t>
            </a:r>
            <a:r>
              <a:rPr lang="en-US" sz="1900" dirty="0" err="1" smtClean="0">
                <a:solidFill>
                  <a:schemeClr val="tx1">
                    <a:lumMod val="85000"/>
                    <a:lumOff val="15000"/>
                  </a:schemeClr>
                </a:solidFill>
              </a:rPr>
              <a:t>შესაბამისობაში</a:t>
            </a:r>
            <a:r>
              <a:rPr lang="ka-GE" sz="1900" dirty="0" smtClean="0">
                <a:solidFill>
                  <a:schemeClr val="tx1">
                    <a:lumMod val="85000"/>
                    <a:lumOff val="15000"/>
                  </a:schemeClr>
                </a:solidFill>
              </a:rPr>
              <a:t>“ (</a:t>
            </a:r>
            <a:r>
              <a:rPr lang="en-US" sz="1900" dirty="0" smtClean="0">
                <a:solidFill>
                  <a:schemeClr val="tx1">
                    <a:lumMod val="85000"/>
                    <a:lumOff val="15000"/>
                  </a:schemeClr>
                </a:solidFill>
              </a:rPr>
              <a:t>Skills </a:t>
            </a:r>
            <a:r>
              <a:rPr lang="en-US" sz="1900" dirty="0">
                <a:solidFill>
                  <a:schemeClr val="tx1">
                    <a:lumMod val="85000"/>
                    <a:lumOff val="15000"/>
                  </a:schemeClr>
                </a:solidFill>
              </a:rPr>
              <a:t>Development and Matching for </a:t>
            </a:r>
            <a:r>
              <a:rPr lang="en-US" sz="1900" dirty="0" err="1">
                <a:solidFill>
                  <a:schemeClr val="tx1">
                    <a:lumMod val="85000"/>
                    <a:lumOff val="15000"/>
                  </a:schemeClr>
                </a:solidFill>
              </a:rPr>
              <a:t>Labour</a:t>
            </a:r>
            <a:r>
              <a:rPr lang="en-US" sz="1900" dirty="0">
                <a:solidFill>
                  <a:schemeClr val="tx1">
                    <a:lumMod val="85000"/>
                    <a:lumOff val="15000"/>
                  </a:schemeClr>
                </a:solidFill>
              </a:rPr>
              <a:t> Market </a:t>
            </a:r>
            <a:r>
              <a:rPr lang="en-US" sz="1900" dirty="0" smtClean="0">
                <a:solidFill>
                  <a:schemeClr val="tx1">
                    <a:lumMod val="85000"/>
                    <a:lumOff val="15000"/>
                  </a:schemeClr>
                </a:solidFill>
              </a:rPr>
              <a:t>Needs</a:t>
            </a:r>
            <a:r>
              <a:rPr lang="ka-GE" sz="1900" dirty="0" smtClean="0">
                <a:solidFill>
                  <a:schemeClr val="tx1">
                    <a:lumMod val="85000"/>
                    <a:lumOff val="15000"/>
                  </a:schemeClr>
                </a:solidFill>
              </a:rPr>
              <a:t>) თანახმად, </a:t>
            </a:r>
            <a:r>
              <a:rPr lang="ka-GE" sz="1900" b="1" dirty="0">
                <a:solidFill>
                  <a:srgbClr val="2479B2"/>
                </a:solidFill>
              </a:rPr>
              <a:t>2019</a:t>
            </a:r>
            <a:r>
              <a:rPr lang="ka-GE" sz="1900" dirty="0">
                <a:solidFill>
                  <a:schemeClr val="tx1">
                    <a:lumMod val="85000"/>
                    <a:lumOff val="15000"/>
                  </a:schemeClr>
                </a:solidFill>
              </a:rPr>
              <a:t> წელს დასაქმების ახალი სერვის მოდელი უნდა გავრცელდეს სააგენტოს ტერიტორიული ერთეულების სულ მცირე </a:t>
            </a:r>
            <a:r>
              <a:rPr lang="ka-GE" sz="1900" b="1" dirty="0" smtClean="0">
                <a:solidFill>
                  <a:srgbClr val="2479B2"/>
                </a:solidFill>
              </a:rPr>
              <a:t>30%</a:t>
            </a:r>
            <a:r>
              <a:rPr lang="ka-GE" sz="1900" dirty="0" smtClean="0">
                <a:solidFill>
                  <a:schemeClr val="tx1">
                    <a:lumMod val="85000"/>
                    <a:lumOff val="15000"/>
                  </a:schemeClr>
                </a:solidFill>
              </a:rPr>
              <a:t>-ში (</a:t>
            </a:r>
            <a:r>
              <a:rPr lang="ka-GE" sz="1900" b="1" dirty="0" smtClean="0">
                <a:solidFill>
                  <a:srgbClr val="2479B2"/>
                </a:solidFill>
              </a:rPr>
              <a:t>21</a:t>
            </a:r>
            <a:r>
              <a:rPr lang="ka-GE" sz="1900" dirty="0" smtClean="0">
                <a:solidFill>
                  <a:schemeClr val="tx1">
                    <a:lumMod val="85000"/>
                    <a:lumOff val="15000"/>
                  </a:schemeClr>
                </a:solidFill>
              </a:rPr>
              <a:t> ტერიტორიული ერთეული). ხოლო, </a:t>
            </a:r>
            <a:r>
              <a:rPr lang="ka-GE" sz="1900" b="1" dirty="0" smtClean="0">
                <a:solidFill>
                  <a:srgbClr val="2479B2"/>
                </a:solidFill>
              </a:rPr>
              <a:t>2021</a:t>
            </a:r>
            <a:r>
              <a:rPr lang="ka-GE" sz="1900" dirty="0" smtClean="0">
                <a:solidFill>
                  <a:schemeClr val="tx1">
                    <a:lumMod val="85000"/>
                    <a:lumOff val="15000"/>
                  </a:schemeClr>
                </a:solidFill>
              </a:rPr>
              <a:t> წლისთვის, დასაქმების </a:t>
            </a:r>
            <a:r>
              <a:rPr lang="ka-GE" sz="1900" dirty="0">
                <a:solidFill>
                  <a:schemeClr val="tx1">
                    <a:lumMod val="85000"/>
                    <a:lumOff val="15000"/>
                  </a:schemeClr>
                </a:solidFill>
              </a:rPr>
              <a:t>ახალი სერვის მოდელი უნდა დაინერგოს სააგენტოს ტერიტორიული ერთეულების სულ მცირე </a:t>
            </a:r>
            <a:r>
              <a:rPr lang="ka-GE" sz="1900" b="1" dirty="0">
                <a:solidFill>
                  <a:srgbClr val="2479B2"/>
                </a:solidFill>
              </a:rPr>
              <a:t>60</a:t>
            </a:r>
            <a:r>
              <a:rPr lang="ka-GE" sz="1900" b="1" dirty="0" smtClean="0">
                <a:solidFill>
                  <a:srgbClr val="2479B2"/>
                </a:solidFill>
              </a:rPr>
              <a:t>%</a:t>
            </a:r>
            <a:r>
              <a:rPr lang="ka-GE" sz="1900" dirty="0" smtClean="0">
                <a:solidFill>
                  <a:schemeClr val="tx1">
                    <a:lumMod val="85000"/>
                    <a:lumOff val="15000"/>
                  </a:schemeClr>
                </a:solidFill>
              </a:rPr>
              <a:t>-</a:t>
            </a:r>
            <a:r>
              <a:rPr lang="ka-GE" sz="1900" dirty="0">
                <a:solidFill>
                  <a:schemeClr val="tx1">
                    <a:lumMod val="85000"/>
                    <a:lumOff val="15000"/>
                  </a:schemeClr>
                </a:solidFill>
              </a:rPr>
              <a:t>ში </a:t>
            </a:r>
            <a:r>
              <a:rPr lang="ka-GE" sz="1900" dirty="0" smtClean="0">
                <a:solidFill>
                  <a:schemeClr val="tx1">
                    <a:lumMod val="85000"/>
                    <a:lumOff val="15000"/>
                  </a:schemeClr>
                </a:solidFill>
              </a:rPr>
              <a:t>(</a:t>
            </a:r>
            <a:r>
              <a:rPr lang="ka-GE" sz="1900" b="1" dirty="0" smtClean="0">
                <a:solidFill>
                  <a:srgbClr val="2479B2"/>
                </a:solidFill>
              </a:rPr>
              <a:t>42</a:t>
            </a:r>
            <a:r>
              <a:rPr lang="ka-GE" sz="1900" dirty="0" smtClean="0">
                <a:solidFill>
                  <a:schemeClr val="tx1">
                    <a:lumMod val="85000"/>
                    <a:lumOff val="15000"/>
                  </a:schemeClr>
                </a:solidFill>
              </a:rPr>
              <a:t> ტერიტორიული ერთეული);</a:t>
            </a:r>
            <a:endParaRPr lang="en-US" sz="1900" dirty="0">
              <a:solidFill>
                <a:schemeClr val="tx1">
                  <a:lumMod val="85000"/>
                  <a:lumOff val="15000"/>
                </a:schemeClr>
              </a:solidFill>
            </a:endParaRPr>
          </a:p>
          <a:p>
            <a:pPr algn="just">
              <a:buClr>
                <a:srgbClr val="2479B2"/>
              </a:buClr>
              <a:buFont typeface="Wingdings" panose="05000000000000000000" pitchFamily="2" charset="2"/>
              <a:buChar char="v"/>
            </a:pPr>
            <a:r>
              <a:rPr lang="ka-GE" sz="1900" dirty="0">
                <a:solidFill>
                  <a:schemeClr val="tx1">
                    <a:lumMod val="85000"/>
                    <a:lumOff val="15000"/>
                  </a:schemeClr>
                </a:solidFill>
              </a:rPr>
              <a:t>დღეის მდგომარეობით </a:t>
            </a:r>
            <a:r>
              <a:rPr lang="ka-GE" sz="1900" dirty="0" smtClean="0">
                <a:solidFill>
                  <a:schemeClr val="tx1">
                    <a:lumMod val="85000"/>
                    <a:lumOff val="15000"/>
                  </a:schemeClr>
                </a:solidFill>
              </a:rPr>
              <a:t>ახალი სერვის </a:t>
            </a:r>
            <a:r>
              <a:rPr lang="ka-GE" sz="1900" dirty="0">
                <a:solidFill>
                  <a:schemeClr val="tx1">
                    <a:lumMod val="85000"/>
                    <a:lumOff val="15000"/>
                  </a:schemeClr>
                </a:solidFill>
              </a:rPr>
              <a:t>მოდელი დანერგილია </a:t>
            </a:r>
            <a:r>
              <a:rPr lang="ka-GE" sz="1900" b="1" dirty="0" smtClean="0">
                <a:solidFill>
                  <a:srgbClr val="2479B2"/>
                </a:solidFill>
              </a:rPr>
              <a:t>15 </a:t>
            </a:r>
            <a:r>
              <a:rPr lang="ka-GE" sz="1900" b="1" dirty="0">
                <a:solidFill>
                  <a:srgbClr val="2479B2"/>
                </a:solidFill>
              </a:rPr>
              <a:t>ტერიტორიულ </a:t>
            </a:r>
            <a:r>
              <a:rPr lang="ka-GE" sz="1900" b="1" dirty="0" smtClean="0">
                <a:solidFill>
                  <a:srgbClr val="2479B2"/>
                </a:solidFill>
              </a:rPr>
              <a:t>ერთეულში: თბილისი - 1 </a:t>
            </a:r>
            <a:r>
              <a:rPr lang="ka-GE" sz="1900" dirty="0" smtClean="0">
                <a:solidFill>
                  <a:schemeClr val="tx1">
                    <a:lumMod val="85000"/>
                    <a:lumOff val="15000"/>
                  </a:schemeClr>
                </a:solidFill>
              </a:rPr>
              <a:t>საქალაქო </a:t>
            </a:r>
            <a:r>
              <a:rPr lang="ka-GE" sz="1900" dirty="0">
                <a:solidFill>
                  <a:schemeClr val="tx1">
                    <a:lumMod val="85000"/>
                    <a:lumOff val="15000"/>
                  </a:schemeClr>
                </a:solidFill>
              </a:rPr>
              <a:t>და </a:t>
            </a:r>
            <a:r>
              <a:rPr lang="ka-GE" sz="1900" b="1" dirty="0">
                <a:solidFill>
                  <a:srgbClr val="2479B2"/>
                </a:solidFill>
              </a:rPr>
              <a:t>5</a:t>
            </a:r>
            <a:r>
              <a:rPr lang="ka-GE" sz="1900" dirty="0">
                <a:solidFill>
                  <a:schemeClr val="tx1">
                    <a:lumMod val="85000"/>
                    <a:lumOff val="15000"/>
                  </a:schemeClr>
                </a:solidFill>
              </a:rPr>
              <a:t> სერვის </a:t>
            </a:r>
            <a:r>
              <a:rPr lang="ka-GE" sz="1900" dirty="0" smtClean="0">
                <a:solidFill>
                  <a:schemeClr val="tx1">
                    <a:lumMod val="85000"/>
                    <a:lumOff val="15000"/>
                  </a:schemeClr>
                </a:solidFill>
              </a:rPr>
              <a:t>ცენტრი; </a:t>
            </a:r>
            <a:r>
              <a:rPr lang="ka-GE" sz="1900" b="1" dirty="0" smtClean="0">
                <a:solidFill>
                  <a:srgbClr val="2479B2"/>
                </a:solidFill>
              </a:rPr>
              <a:t>იმერეთი - 4 </a:t>
            </a:r>
            <a:r>
              <a:rPr lang="ka-GE" sz="1900" dirty="0">
                <a:solidFill>
                  <a:schemeClr val="tx1">
                    <a:lumMod val="85000"/>
                    <a:lumOff val="15000"/>
                  </a:schemeClr>
                </a:solidFill>
              </a:rPr>
              <a:t>სერვის </a:t>
            </a:r>
            <a:r>
              <a:rPr lang="ka-GE" sz="1900" dirty="0" smtClean="0">
                <a:solidFill>
                  <a:schemeClr val="tx1">
                    <a:lumMod val="85000"/>
                    <a:lumOff val="15000"/>
                  </a:schemeClr>
                </a:solidFill>
              </a:rPr>
              <a:t>ცენტრი</a:t>
            </a:r>
            <a:r>
              <a:rPr lang="ka-GE" sz="1900" dirty="0">
                <a:solidFill>
                  <a:schemeClr val="tx1">
                    <a:lumMod val="85000"/>
                    <a:lumOff val="15000"/>
                  </a:schemeClr>
                </a:solidFill>
              </a:rPr>
              <a:t>, </a:t>
            </a:r>
            <a:r>
              <a:rPr lang="ka-GE" sz="1900" b="1" dirty="0" smtClean="0">
                <a:solidFill>
                  <a:srgbClr val="2479B2"/>
                </a:solidFill>
              </a:rPr>
              <a:t>სამეგრელო-ზემო სვანეთი </a:t>
            </a:r>
            <a:r>
              <a:rPr lang="ka-GE" sz="1900" b="1" dirty="0">
                <a:solidFill>
                  <a:srgbClr val="2479B2"/>
                </a:solidFill>
              </a:rPr>
              <a:t>- 3</a:t>
            </a:r>
            <a:r>
              <a:rPr lang="ka-GE" sz="1900" dirty="0">
                <a:solidFill>
                  <a:schemeClr val="tx1">
                    <a:lumMod val="85000"/>
                    <a:lumOff val="15000"/>
                  </a:schemeClr>
                </a:solidFill>
              </a:rPr>
              <a:t> სერვის </a:t>
            </a:r>
            <a:r>
              <a:rPr lang="ka-GE" sz="1900" dirty="0" smtClean="0">
                <a:solidFill>
                  <a:schemeClr val="tx1">
                    <a:lumMod val="85000"/>
                    <a:lumOff val="15000"/>
                  </a:schemeClr>
                </a:solidFill>
              </a:rPr>
              <a:t>ცენტრი; </a:t>
            </a:r>
            <a:r>
              <a:rPr lang="ka-GE" sz="1900" b="1" dirty="0" smtClean="0">
                <a:solidFill>
                  <a:srgbClr val="2479B2"/>
                </a:solidFill>
              </a:rPr>
              <a:t>კახეთი </a:t>
            </a:r>
            <a:r>
              <a:rPr lang="ka-GE" sz="1900" b="1" dirty="0">
                <a:solidFill>
                  <a:srgbClr val="2479B2"/>
                </a:solidFill>
              </a:rPr>
              <a:t>- 3 </a:t>
            </a:r>
            <a:r>
              <a:rPr lang="ka-GE" sz="1900" dirty="0">
                <a:solidFill>
                  <a:schemeClr val="tx1">
                    <a:lumMod val="85000"/>
                    <a:lumOff val="15000"/>
                  </a:schemeClr>
                </a:solidFill>
              </a:rPr>
              <a:t>სერვის </a:t>
            </a:r>
            <a:r>
              <a:rPr lang="ka-GE" sz="1900" dirty="0" smtClean="0">
                <a:solidFill>
                  <a:schemeClr val="tx1">
                    <a:lumMod val="85000"/>
                    <a:lumOff val="15000"/>
                  </a:schemeClr>
                </a:solidFill>
              </a:rPr>
              <a:t>ცენტრი.</a:t>
            </a:r>
          </a:p>
          <a:p>
            <a:pPr algn="just">
              <a:buClr>
                <a:srgbClr val="2479B2"/>
              </a:buClr>
              <a:buFont typeface="Wingdings" panose="05000000000000000000" pitchFamily="2" charset="2"/>
              <a:buChar char="v"/>
            </a:pPr>
            <a:r>
              <a:rPr lang="ka-GE" sz="1900" b="1" dirty="0">
                <a:solidFill>
                  <a:srgbClr val="2479B2"/>
                </a:solidFill>
              </a:rPr>
              <a:t>2019</a:t>
            </a:r>
            <a:r>
              <a:rPr lang="ka-GE" sz="1900" dirty="0" smtClean="0">
                <a:solidFill>
                  <a:schemeClr val="tx1">
                    <a:lumMod val="85000"/>
                    <a:lumOff val="15000"/>
                  </a:schemeClr>
                </a:solidFill>
              </a:rPr>
              <a:t> წელს ახალი სერვის მოდელი დაინერგება </a:t>
            </a:r>
            <a:r>
              <a:rPr lang="ka-GE" sz="1900" b="1" dirty="0">
                <a:solidFill>
                  <a:srgbClr val="2479B2"/>
                </a:solidFill>
              </a:rPr>
              <a:t>3</a:t>
            </a:r>
            <a:r>
              <a:rPr lang="ka-GE" sz="1900" dirty="0" smtClean="0">
                <a:solidFill>
                  <a:schemeClr val="tx1">
                    <a:lumMod val="85000"/>
                    <a:lumOff val="15000"/>
                  </a:schemeClr>
                </a:solidFill>
              </a:rPr>
              <a:t> ახალ რეგიონში: </a:t>
            </a:r>
            <a:r>
              <a:rPr lang="ka-GE" sz="1900" b="1" dirty="0" smtClean="0">
                <a:solidFill>
                  <a:srgbClr val="2479B2"/>
                </a:solidFill>
              </a:rPr>
              <a:t>აჭარა, შიდა ქართლი</a:t>
            </a:r>
            <a:r>
              <a:rPr lang="ka-GE" sz="1900" dirty="0" smtClean="0">
                <a:solidFill>
                  <a:schemeClr val="tx1">
                    <a:lumMod val="85000"/>
                    <a:lumOff val="15000"/>
                  </a:schemeClr>
                </a:solidFill>
              </a:rPr>
              <a:t> და </a:t>
            </a:r>
            <a:r>
              <a:rPr lang="ka-GE" sz="1900" b="1" dirty="0" smtClean="0">
                <a:solidFill>
                  <a:srgbClr val="2479B2"/>
                </a:solidFill>
              </a:rPr>
              <a:t>ქვემო ქართლი;</a:t>
            </a:r>
            <a:endParaRPr lang="en-US" sz="1900" b="1" dirty="0">
              <a:solidFill>
                <a:srgbClr val="2479B2"/>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1493474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2479B2"/>
                </a:solidFill>
              </a:rPr>
              <a:t>2019-2021 </a:t>
            </a:r>
            <a:r>
              <a:rPr lang="ka-GE" sz="2800" b="1" dirty="0" smtClean="0">
                <a:solidFill>
                  <a:srgbClr val="2479B2"/>
                </a:solidFill>
              </a:rPr>
              <a:t>წლების სტრატეგიის სამომავლო გეგმები</a:t>
            </a:r>
            <a:endParaRPr lang="en-US" sz="2800" b="1" dirty="0">
              <a:solidFill>
                <a:srgbClr val="2479B2"/>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1780713589"/>
              </p:ext>
            </p:extLst>
          </p:nvPr>
        </p:nvGraphicFramePr>
        <p:xfrm>
          <a:off x="457200" y="1268760"/>
          <a:ext cx="8229600" cy="5396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7877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2479B2"/>
                </a:solidFill>
              </a:rPr>
              <a:t>2019-2021 </a:t>
            </a:r>
            <a:r>
              <a:rPr lang="ka-GE" sz="2800" b="1" dirty="0" smtClean="0">
                <a:solidFill>
                  <a:srgbClr val="2479B2"/>
                </a:solidFill>
              </a:rPr>
              <a:t>წლების სტრატეგიის სამომავლო გეგმები</a:t>
            </a:r>
            <a:endParaRPr lang="en-US" sz="2800" b="1" dirty="0">
              <a:solidFill>
                <a:srgbClr val="2479B2"/>
              </a:solidFill>
            </a:endParaRPr>
          </a:p>
        </p:txBody>
      </p:sp>
      <p:sp>
        <p:nvSpPr>
          <p:cNvPr id="3" name="Content Placeholder 2"/>
          <p:cNvSpPr>
            <a:spLocks noGrp="1"/>
          </p:cNvSpPr>
          <p:nvPr>
            <p:ph idx="1"/>
          </p:nvPr>
        </p:nvSpPr>
        <p:spPr>
          <a:xfrm>
            <a:off x="457200" y="1493338"/>
            <a:ext cx="8229600" cy="4525963"/>
          </a:xfrm>
        </p:spPr>
        <p:txBody>
          <a:bodyPr>
            <a:normAutofit/>
          </a:bodyPr>
          <a:lstStyle/>
          <a:p>
            <a:pPr algn="just">
              <a:spcAft>
                <a:spcPts val="600"/>
              </a:spcAft>
              <a:buClr>
                <a:srgbClr val="2479B2"/>
              </a:buClr>
              <a:buFont typeface="Wingdings" panose="05000000000000000000" pitchFamily="2" charset="2"/>
              <a:buChar char="v"/>
            </a:pPr>
            <a:r>
              <a:rPr lang="ka-GE" sz="1900" b="1" dirty="0" smtClean="0">
                <a:solidFill>
                  <a:srgbClr val="2479B2"/>
                </a:solidFill>
              </a:rPr>
              <a:t>2019</a:t>
            </a:r>
            <a:r>
              <a:rPr lang="ka-GE" sz="1900" dirty="0" smtClean="0">
                <a:solidFill>
                  <a:schemeClr val="tx1">
                    <a:lumMod val="85000"/>
                    <a:lumOff val="15000"/>
                  </a:schemeClr>
                </a:solidFill>
              </a:rPr>
              <a:t> წელს დაგეგმილია სოციალური მომსახურების სააგენტოს რეორგანიზაცია და დასაქმების პროგრამების დეპარტამენტის სააგენტოსგან გამოყოფა, რაც გულისხმობს ცალკე საჯარო სამართლის იურიდიული პირის (სსიპ) შექმნას. </a:t>
            </a:r>
            <a:endParaRPr lang="ka-GE" sz="1900" i="1" dirty="0" smtClean="0">
              <a:solidFill>
                <a:srgbClr val="FF0000"/>
              </a:solidFill>
            </a:endParaRP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ბიუჯეტის გაზრდა;</a:t>
            </a: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ადამიანური რესურსის ზრდა ყველა პროფილის მიმართულებით </a:t>
            </a:r>
            <a:r>
              <a:rPr lang="ka-GE" sz="1600" i="1" dirty="0" smtClean="0">
                <a:solidFill>
                  <a:schemeClr val="tx1">
                    <a:lumMod val="95000"/>
                    <a:lumOff val="5000"/>
                  </a:schemeClr>
                </a:solidFill>
              </a:rPr>
              <a:t>(დასაქმების კონსულტანტი, დასაქმების აგენტი, კარიერის დაგეგმვის სპეციალისტი, მხარდაჭერითი დასაქმების სპეციალისტი და ანალიტიკოსები);</a:t>
            </a: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გუნდის უწყვეტ რეჟიმში დატრენინგება;</a:t>
            </a: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ახალი სერვის მოდელის კვალიფიციურად დანერგვა;</a:t>
            </a: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კომუნიკაციის და დასაქმების ხელშემწყობი სერვისების გააქტიურება, ყველა დაინტერესებულ მხარესთან;</a:t>
            </a:r>
          </a:p>
          <a:p>
            <a:pPr algn="just">
              <a:spcAft>
                <a:spcPts val="600"/>
              </a:spcAft>
              <a:buClr>
                <a:srgbClr val="2479B2"/>
              </a:buClr>
              <a:buFont typeface="Wingdings" panose="05000000000000000000" pitchFamily="2" charset="2"/>
              <a:buChar char="v"/>
            </a:pPr>
            <a:endParaRPr lang="en-US" sz="1900" b="1" dirty="0">
              <a:solidFill>
                <a:srgbClr val="2479B2"/>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4249404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ka-GE" sz="2800" b="1" dirty="0">
                <a:solidFill>
                  <a:srgbClr val="2479B2"/>
                </a:solidFill>
              </a:rPr>
              <a:t>ცნობადობის ამაღლება და ეფექტური კომუნიკაცია</a:t>
            </a:r>
            <a:endParaRPr lang="en-US" sz="2800" b="1" dirty="0">
              <a:solidFill>
                <a:srgbClr val="2479B2"/>
              </a:solidFill>
            </a:endParaRPr>
          </a:p>
        </p:txBody>
      </p:sp>
      <p:sp>
        <p:nvSpPr>
          <p:cNvPr id="5" name="Content Placeholder 4"/>
          <p:cNvSpPr>
            <a:spLocks noGrp="1"/>
          </p:cNvSpPr>
          <p:nvPr>
            <p:ph idx="1"/>
          </p:nvPr>
        </p:nvSpPr>
        <p:spPr/>
        <p:txBody>
          <a:bodyPr>
            <a:noAutofit/>
          </a:bodyPr>
          <a:lstStyle/>
          <a:p>
            <a:pPr marL="0" indent="0" algn="just">
              <a:spcBef>
                <a:spcPts val="0"/>
              </a:spcBef>
              <a:spcAft>
                <a:spcPts val="1200"/>
              </a:spcAft>
              <a:buNone/>
            </a:pPr>
            <a:r>
              <a:rPr lang="ka-GE" sz="1800" dirty="0">
                <a:solidFill>
                  <a:schemeClr val="tx1">
                    <a:lumMod val="95000"/>
                    <a:lumOff val="5000"/>
                  </a:schemeClr>
                </a:solidFill>
              </a:rPr>
              <a:t>დასაქმების პროგრამების დეპარტამენტი ახორციელებს სხვადასხვა აქტივობებს ცნობადობის ამაღლებისა და ეფექტური კომუნიკაციის მიზნით.</a:t>
            </a:r>
          </a:p>
          <a:p>
            <a:pPr algn="just">
              <a:spcBef>
                <a:spcPts val="0"/>
              </a:spcBef>
            </a:pPr>
            <a:r>
              <a:rPr lang="ka-GE" sz="1800" dirty="0">
                <a:solidFill>
                  <a:schemeClr val="tx1">
                    <a:lumMod val="95000"/>
                    <a:lumOff val="5000"/>
                  </a:schemeClr>
                </a:solidFill>
              </a:rPr>
              <a:t>შეიქმნა კომუნიკაციის სტრატეგია</a:t>
            </a:r>
            <a:r>
              <a:rPr lang="en-US" sz="1800" dirty="0">
                <a:solidFill>
                  <a:schemeClr val="tx1">
                    <a:lumMod val="95000"/>
                    <a:lumOff val="5000"/>
                  </a:schemeClr>
                </a:solidFill>
              </a:rPr>
              <a:t>;</a:t>
            </a:r>
            <a:endParaRPr lang="ka-GE" sz="1800" dirty="0">
              <a:solidFill>
                <a:schemeClr val="tx1">
                  <a:lumMod val="95000"/>
                  <a:lumOff val="5000"/>
                </a:schemeClr>
              </a:solidFill>
            </a:endParaRPr>
          </a:p>
          <a:p>
            <a:r>
              <a:rPr lang="ka-GE" sz="1800" dirty="0">
                <a:solidFill>
                  <a:schemeClr val="tx1">
                    <a:lumMod val="95000"/>
                    <a:lumOff val="5000"/>
                  </a:schemeClr>
                </a:solidFill>
              </a:rPr>
              <a:t>წელიწადში ორჯერ ტარდება მედიატური;</a:t>
            </a:r>
          </a:p>
          <a:p>
            <a:r>
              <a:rPr lang="ka-GE" sz="1800" dirty="0">
                <a:solidFill>
                  <a:schemeClr val="tx1">
                    <a:lumMod val="95000"/>
                    <a:lumOff val="5000"/>
                  </a:schemeClr>
                </a:solidFill>
              </a:rPr>
              <a:t>მზადდება საინფორმაციო ლიფლეტები და ბუკლეტები;</a:t>
            </a:r>
          </a:p>
          <a:p>
            <a:r>
              <a:rPr lang="ka-GE" sz="1800" dirty="0">
                <a:solidFill>
                  <a:schemeClr val="tx1">
                    <a:lumMod val="95000"/>
                    <a:lumOff val="5000"/>
                  </a:schemeClr>
                </a:solidFill>
              </a:rPr>
              <a:t>სისტემატიურად ქვეყნდება ინფორმაცია </a:t>
            </a:r>
            <a:r>
              <a:rPr lang="en-US" sz="1800" dirty="0">
                <a:solidFill>
                  <a:schemeClr val="tx1">
                    <a:lumMod val="95000"/>
                    <a:lumOff val="5000"/>
                  </a:schemeClr>
                </a:solidFill>
              </a:rPr>
              <a:t>WORKNET-</a:t>
            </a:r>
            <a:r>
              <a:rPr lang="ka-GE" sz="1800" dirty="0">
                <a:solidFill>
                  <a:schemeClr val="tx1">
                    <a:lumMod val="95000"/>
                    <a:lumOff val="5000"/>
                  </a:schemeClr>
                </a:solidFill>
              </a:rPr>
              <a:t>ის ფეისბუქ გვერდზე;</a:t>
            </a:r>
          </a:p>
          <a:p>
            <a:r>
              <a:rPr lang="ka-GE" sz="1800" dirty="0">
                <a:solidFill>
                  <a:schemeClr val="tx1">
                    <a:lumMod val="95000"/>
                    <a:lumOff val="5000"/>
                  </a:schemeClr>
                </a:solidFill>
              </a:rPr>
              <a:t>სააგენტოს ვებ-გვერდზე -</a:t>
            </a:r>
            <a:r>
              <a:rPr lang="en-US" sz="1800" dirty="0">
                <a:solidFill>
                  <a:schemeClr val="tx1">
                    <a:lumMod val="95000"/>
                    <a:lumOff val="5000"/>
                  </a:schemeClr>
                </a:solidFill>
              </a:rPr>
              <a:t> SSA.GOV.GE - </a:t>
            </a:r>
            <a:r>
              <a:rPr lang="ka-GE" sz="1800" dirty="0">
                <a:solidFill>
                  <a:schemeClr val="tx1">
                    <a:lumMod val="95000"/>
                    <a:lumOff val="5000"/>
                  </a:schemeClr>
                </a:solidFill>
              </a:rPr>
              <a:t>განთავსებულია მუდმივად განახლებადი ინფორმაცია</a:t>
            </a:r>
            <a:r>
              <a:rPr lang="en-US" sz="1800" dirty="0">
                <a:solidFill>
                  <a:schemeClr val="tx1">
                    <a:lumMod val="95000"/>
                    <a:lumOff val="5000"/>
                  </a:schemeClr>
                </a:solidFill>
              </a:rPr>
              <a:t>,</a:t>
            </a:r>
            <a:r>
              <a:rPr lang="ka-GE" sz="1800" dirty="0">
                <a:solidFill>
                  <a:schemeClr val="tx1">
                    <a:lumMod val="95000"/>
                    <a:lumOff val="5000"/>
                  </a:schemeClr>
                </a:solidFill>
              </a:rPr>
              <a:t> დასაქმების ხელშეწყობის სერვისებისა და პროგრამების შესახებ;</a:t>
            </a:r>
          </a:p>
          <a:p>
            <a:r>
              <a:rPr lang="ka-GE" sz="1800" dirty="0">
                <a:solidFill>
                  <a:schemeClr val="tx1">
                    <a:lumMod val="95000"/>
                    <a:lumOff val="5000"/>
                  </a:schemeClr>
                </a:solidFill>
              </a:rPr>
              <a:t>ტარდება საინფორმაციო შეხვედრები დამსაქმებლებთან და სოციალურ პარტნიორებთან.</a:t>
            </a:r>
          </a:p>
          <a:p>
            <a:r>
              <a:rPr lang="ka-GE" sz="1800" dirty="0">
                <a:solidFill>
                  <a:schemeClr val="tx1">
                    <a:lumMod val="95000"/>
                    <a:lumOff val="5000"/>
                  </a:schemeClr>
                </a:solidFill>
              </a:rPr>
              <a:t>დეპარტამენტმა უწყვეტ რეჟიმში დაიმკვიდრა ადგილი ტელე/რადიო და ბეჭდურ მედია სივრცეში.</a:t>
            </a:r>
          </a:p>
        </p:txBody>
      </p:sp>
      <p:pic>
        <p:nvPicPr>
          <p:cNvPr id="9" name="Picture 8"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404383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332656"/>
            <a:ext cx="8229600" cy="1143000"/>
          </a:xfrm>
        </p:spPr>
        <p:txBody>
          <a:bodyPr>
            <a:noAutofit/>
          </a:bodyPr>
          <a:lstStyle/>
          <a:p>
            <a:r>
              <a:rPr lang="ka-GE" sz="2800" b="1" dirty="0">
                <a:solidFill>
                  <a:srgbClr val="2479B2"/>
                </a:solidFill>
              </a:rPr>
              <a:t>მედიატურები და პარტნიორებთან თანამშრომლობა</a:t>
            </a:r>
            <a:endParaRPr lang="en-US" sz="2800" b="1" dirty="0">
              <a:solidFill>
                <a:srgbClr val="2479B2"/>
              </a:solidFill>
            </a:endParaRPr>
          </a:p>
        </p:txBody>
      </p:sp>
      <p:sp>
        <p:nvSpPr>
          <p:cNvPr id="3" name="Content Placeholder 2"/>
          <p:cNvSpPr>
            <a:spLocks noGrp="1"/>
          </p:cNvSpPr>
          <p:nvPr>
            <p:ph idx="1"/>
          </p:nvPr>
        </p:nvSpPr>
        <p:spPr>
          <a:xfrm>
            <a:off x="611560" y="1484784"/>
            <a:ext cx="7992888" cy="4525963"/>
          </a:xfrm>
        </p:spPr>
        <p:txBody>
          <a:bodyPr>
            <a:normAutofit/>
          </a:bodyPr>
          <a:lstStyle/>
          <a:p>
            <a:pPr marL="0" indent="0" algn="just">
              <a:buNone/>
            </a:pPr>
            <a:r>
              <a:rPr lang="ka-GE" sz="1900" dirty="0" smtClean="0">
                <a:solidFill>
                  <a:schemeClr val="tx1">
                    <a:lumMod val="85000"/>
                    <a:lumOff val="15000"/>
                  </a:schemeClr>
                </a:solidFill>
                <a:latin typeface="Sylfaen" panose="010A0502050306030303" pitchFamily="18" charset="0"/>
              </a:rPr>
              <a:t>დასაქმების პროგრამების დეპარტამენტი წელიწადში ორჯერ ატარებს მედიატურს ყველა დაინტერესებული მხარის ჩართულობით, სადაც ხდება ჩვენი სერვისების აქტივობების და სამომავლო გეგმების გაცნობა-პოპულარიზაცია ყველა სექტორისთვის. ასევე, იმართება ღია დისკუსიები, დასაქმების ხელშემწყობი ღონისძიების ერთობლივად დაგეგმვის მიზნით.</a:t>
            </a:r>
            <a:endParaRPr lang="en-US" sz="1900" dirty="0">
              <a:solidFill>
                <a:schemeClr val="tx1">
                  <a:lumMod val="85000"/>
                  <a:lumOff val="15000"/>
                </a:schemeClr>
              </a:solidFill>
              <a:latin typeface="Sylfaen" panose="010A0502050306030303" pitchFamily="18" charset="0"/>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284" y="3356993"/>
            <a:ext cx="2042158" cy="136110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3352" y="3364065"/>
            <a:ext cx="2121421" cy="136110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6418" y="3364065"/>
            <a:ext cx="2195958" cy="136110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3284" y="4785179"/>
            <a:ext cx="2042158" cy="153161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6616" y="4834829"/>
            <a:ext cx="2119081" cy="153352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4078" y="4953991"/>
            <a:ext cx="2198298" cy="1295200"/>
          </a:xfrm>
          <a:prstGeom prst="rect">
            <a:avLst/>
          </a:prstGeom>
        </p:spPr>
      </p:pic>
    </p:spTree>
    <p:extLst>
      <p:ext uri="{BB962C8B-B14F-4D97-AF65-F5344CB8AC3E}">
        <p14:creationId xmlns:p14="http://schemas.microsoft.com/office/powerpoint/2010/main" val="14138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drapeau+map_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 y="0"/>
            <a:ext cx="9139238" cy="173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itle 33"/>
          <p:cNvSpPr>
            <a:spLocks noGrp="1"/>
          </p:cNvSpPr>
          <p:nvPr>
            <p:ph type="title"/>
          </p:nvPr>
        </p:nvSpPr>
        <p:spPr>
          <a:xfrm>
            <a:off x="520473" y="1925960"/>
            <a:ext cx="8229600" cy="1143000"/>
          </a:xfrm>
        </p:spPr>
        <p:txBody>
          <a:bodyPr>
            <a:noAutofit/>
          </a:bodyPr>
          <a:lstStyle/>
          <a:p>
            <a:pPr algn="ctr"/>
            <a:r>
              <a:rPr lang="ka-GE" sz="2400" b="1" dirty="0">
                <a:solidFill>
                  <a:srgbClr val="2479B2"/>
                </a:solidFill>
                <a:latin typeface="Sylfaen" panose="010A0502050306030303" pitchFamily="18" charset="0"/>
              </a:rPr>
              <a:t>„დასაქმების ხელშეწყობის სამსახურის შესაძლებლობათა </a:t>
            </a:r>
            <a:br>
              <a:rPr lang="ka-GE" sz="2400" b="1" dirty="0">
                <a:solidFill>
                  <a:srgbClr val="2479B2"/>
                </a:solidFill>
                <a:latin typeface="Sylfaen" panose="010A0502050306030303" pitchFamily="18" charset="0"/>
              </a:rPr>
            </a:br>
            <a:r>
              <a:rPr lang="ka-GE" sz="2400" b="1" dirty="0">
                <a:solidFill>
                  <a:srgbClr val="2479B2"/>
                </a:solidFill>
                <a:latin typeface="Sylfaen" panose="010A0502050306030303" pitchFamily="18" charset="0"/>
              </a:rPr>
              <a:t>განვითარება საქართველოში“ </a:t>
            </a:r>
            <a:endParaRPr lang="en-US" sz="2400" dirty="0">
              <a:solidFill>
                <a:srgbClr val="2479B2"/>
              </a:solidFill>
              <a:latin typeface="Sylfaen" panose="010A0502050306030303" pitchFamily="18" charset="0"/>
            </a:endParaRPr>
          </a:p>
        </p:txBody>
      </p:sp>
      <p:sp>
        <p:nvSpPr>
          <p:cNvPr id="27" name="Content Placeholder 7"/>
          <p:cNvSpPr>
            <a:spLocks noGrp="1"/>
          </p:cNvSpPr>
          <p:nvPr>
            <p:ph sz="half" idx="1"/>
          </p:nvPr>
        </p:nvSpPr>
        <p:spPr>
          <a:xfrm>
            <a:off x="411099" y="3068960"/>
            <a:ext cx="8435280" cy="2304256"/>
          </a:xfrm>
        </p:spPr>
        <p:txBody>
          <a:bodyPr>
            <a:noAutofit/>
          </a:bodyPr>
          <a:lstStyle/>
          <a:p>
            <a:pPr marL="0" indent="0" algn="just">
              <a:buNone/>
            </a:pPr>
            <a:endParaRPr lang="ka-GE" sz="1000" dirty="0">
              <a:solidFill>
                <a:schemeClr val="tx1">
                  <a:lumMod val="95000"/>
                  <a:lumOff val="5000"/>
                </a:schemeClr>
              </a:solidFill>
              <a:latin typeface="Sylfaen" panose="010A0502050306030303" pitchFamily="18" charset="0"/>
            </a:endParaRPr>
          </a:p>
          <a:p>
            <a:pPr algn="just">
              <a:spcBef>
                <a:spcPts val="0"/>
              </a:spcBef>
              <a:spcAft>
                <a:spcPts val="1200"/>
              </a:spcAft>
            </a:pPr>
            <a:r>
              <a:rPr lang="ka-GE" sz="1900" dirty="0">
                <a:solidFill>
                  <a:schemeClr val="tx1">
                    <a:lumMod val="95000"/>
                    <a:lumOff val="5000"/>
                  </a:schemeClr>
                </a:solidFill>
                <a:latin typeface="Sylfaen" panose="010A0502050306030303" pitchFamily="18" charset="0"/>
              </a:rPr>
              <a:t>პროექტი განხორციელდა საქართველოში დასაქმების ხელშეწყობის სამსახურის შესაძლებლობათა განვითარებისათვის, </a:t>
            </a:r>
            <a:r>
              <a:rPr lang="en-US" sz="1900" dirty="0">
                <a:solidFill>
                  <a:schemeClr val="tx1">
                    <a:lumMod val="95000"/>
                    <a:lumOff val="5000"/>
                  </a:schemeClr>
                </a:solidFill>
                <a:latin typeface="Sylfaen" panose="010A0502050306030303" pitchFamily="18" charset="0"/>
              </a:rPr>
              <a:t>“</a:t>
            </a:r>
            <a:r>
              <a:rPr lang="ka-GE" sz="1900" dirty="0">
                <a:solidFill>
                  <a:schemeClr val="tx1">
                    <a:lumMod val="95000"/>
                    <a:lumOff val="5000"/>
                  </a:schemeClr>
                </a:solidFill>
                <a:latin typeface="Sylfaen" panose="010A0502050306030303" pitchFamily="18" charset="0"/>
              </a:rPr>
              <a:t>აღმოსავლეთ პარტნიორობის ინტეგრაცია და თანამშრომლობის (</a:t>
            </a:r>
            <a:r>
              <a:rPr lang="en-US" sz="1900" dirty="0">
                <a:solidFill>
                  <a:schemeClr val="tx1">
                    <a:lumMod val="95000"/>
                    <a:lumOff val="5000"/>
                  </a:schemeClr>
                </a:solidFill>
                <a:latin typeface="Sylfaen" panose="010A0502050306030303" pitchFamily="18" charset="0"/>
              </a:rPr>
              <a:t>EaPIC) </a:t>
            </a:r>
            <a:r>
              <a:rPr lang="ka-GE" sz="1900" dirty="0">
                <a:solidFill>
                  <a:schemeClr val="tx1">
                    <a:lumMod val="95000"/>
                    <a:lumOff val="5000"/>
                  </a:schemeClr>
                </a:solidFill>
                <a:latin typeface="Sylfaen" panose="010A0502050306030303" pitchFamily="18" charset="0"/>
              </a:rPr>
              <a:t>პროგრამისა და ფინანსური მხარდაჭერის პროექტის</a:t>
            </a:r>
            <a:r>
              <a:rPr lang="en-US" sz="1900" dirty="0">
                <a:solidFill>
                  <a:schemeClr val="tx1">
                    <a:lumMod val="95000"/>
                    <a:lumOff val="5000"/>
                  </a:schemeClr>
                </a:solidFill>
                <a:latin typeface="Sylfaen" panose="010A0502050306030303" pitchFamily="18" charset="0"/>
              </a:rPr>
              <a:t>”</a:t>
            </a:r>
            <a:r>
              <a:rPr lang="ka-GE" sz="1900" dirty="0">
                <a:solidFill>
                  <a:schemeClr val="tx1">
                    <a:lumMod val="95000"/>
                    <a:lumOff val="5000"/>
                  </a:schemeClr>
                </a:solidFill>
                <a:latin typeface="Sylfaen" panose="010A0502050306030303" pitchFamily="18" charset="0"/>
              </a:rPr>
              <a:t> ფარგლებში.</a:t>
            </a:r>
          </a:p>
          <a:p>
            <a:pPr algn="just">
              <a:spcBef>
                <a:spcPts val="0"/>
              </a:spcBef>
            </a:pPr>
            <a:r>
              <a:rPr lang="ka-GE" sz="1900" dirty="0">
                <a:solidFill>
                  <a:schemeClr val="tx1">
                    <a:lumMod val="95000"/>
                    <a:lumOff val="5000"/>
                  </a:schemeClr>
                </a:solidFill>
                <a:latin typeface="Sylfaen" panose="010A0502050306030303" pitchFamily="18" charset="0"/>
              </a:rPr>
              <a:t>პროექტი მიმდინარეობდა 18 თვის განმავლობაში სლოვაკეთის, უნგრეთისა და ჩეხეთის ჩართულობით.</a:t>
            </a:r>
          </a:p>
          <a:p>
            <a:pPr marL="0" indent="0" algn="just">
              <a:buNone/>
            </a:pPr>
            <a:r>
              <a:rPr lang="ka-GE" sz="1600" dirty="0">
                <a:solidFill>
                  <a:schemeClr val="tx1">
                    <a:lumMod val="75000"/>
                    <a:lumOff val="25000"/>
                  </a:schemeClr>
                </a:solidFill>
                <a:latin typeface="Sylfaen" panose="010A0502050306030303" pitchFamily="18" charset="0"/>
              </a:rPr>
              <a:t/>
            </a:r>
            <a:br>
              <a:rPr lang="ka-GE" sz="1600" dirty="0">
                <a:solidFill>
                  <a:schemeClr val="tx1">
                    <a:lumMod val="75000"/>
                    <a:lumOff val="25000"/>
                  </a:schemeClr>
                </a:solidFill>
                <a:latin typeface="Sylfaen" panose="010A0502050306030303" pitchFamily="18" charset="0"/>
              </a:rPr>
            </a:br>
            <a:endParaRPr lang="ka-GE" sz="1600" dirty="0">
              <a:solidFill>
                <a:schemeClr val="tx1">
                  <a:lumMod val="75000"/>
                  <a:lumOff val="25000"/>
                </a:schemeClr>
              </a:solidFill>
              <a:latin typeface="Sylfaen" panose="010A0502050306030303" pitchFamily="18" charset="0"/>
            </a:endParaRPr>
          </a:p>
          <a:p>
            <a:pPr marL="0" indent="0" algn="just">
              <a:buNone/>
            </a:pPr>
            <a:endParaRPr lang="ka-GE" sz="1800" dirty="0">
              <a:solidFill>
                <a:schemeClr val="tx1">
                  <a:lumMod val="75000"/>
                  <a:lumOff val="25000"/>
                </a:schemeClr>
              </a:solidFill>
              <a:latin typeface="Sylfaen" panose="010A0502050306030303" pitchFamily="18" charset="0"/>
            </a:endParaRPr>
          </a:p>
        </p:txBody>
      </p:sp>
      <p:pic>
        <p:nvPicPr>
          <p:cNvPr id="3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0" y="5877272"/>
            <a:ext cx="1387708" cy="859611"/>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531" y="5918296"/>
            <a:ext cx="925957" cy="8230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861" y="6181626"/>
            <a:ext cx="3956456" cy="468387"/>
          </a:xfrm>
          <a:prstGeom prst="rect">
            <a:avLst/>
          </a:prstGeom>
        </p:spPr>
      </p:pic>
    </p:spTree>
    <p:extLst>
      <p:ext uri="{BB962C8B-B14F-4D97-AF65-F5344CB8AC3E}">
        <p14:creationId xmlns:p14="http://schemas.microsoft.com/office/powerpoint/2010/main" val="1267337482"/>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solidFill>
                  <a:srgbClr val="2479B2"/>
                </a:solidFill>
              </a:rPr>
              <a:t>შრომის ბაზრისა და დასაქმების სტრატეგია</a:t>
            </a:r>
            <a:endParaRPr lang="en-US" sz="2800" b="1" dirty="0">
              <a:solidFill>
                <a:srgbClr val="2479B2"/>
              </a:solidFill>
            </a:endParaRPr>
          </a:p>
        </p:txBody>
      </p:sp>
      <p:sp>
        <p:nvSpPr>
          <p:cNvPr id="3" name="Content Placeholder 2"/>
          <p:cNvSpPr>
            <a:spLocks noGrp="1"/>
          </p:cNvSpPr>
          <p:nvPr>
            <p:ph idx="1"/>
          </p:nvPr>
        </p:nvSpPr>
        <p:spPr/>
        <p:txBody>
          <a:bodyPr>
            <a:noAutofit/>
          </a:bodyPr>
          <a:lstStyle/>
          <a:p>
            <a:pPr marL="0" indent="0" algn="just">
              <a:buNone/>
            </a:pPr>
            <a:r>
              <a:rPr lang="ka-GE" sz="1800" dirty="0">
                <a:solidFill>
                  <a:schemeClr val="tx1">
                    <a:lumMod val="85000"/>
                    <a:lumOff val="15000"/>
                  </a:schemeClr>
                </a:solidFill>
              </a:rPr>
              <a:t>შრომის ბაზრისა და დასაქმების სტრატეგია შემუშავებულია საქართველოს </a:t>
            </a:r>
            <a:r>
              <a:rPr lang="ka-GE" sz="1800" dirty="0" smtClean="0">
                <a:solidFill>
                  <a:schemeClr val="tx1">
                    <a:lumMod val="85000"/>
                    <a:lumOff val="15000"/>
                  </a:schemeClr>
                </a:solidFill>
              </a:rPr>
              <a:t>კონსტიტუციის,</a:t>
            </a:r>
            <a:r>
              <a:rPr lang="en-US" sz="1800" dirty="0" smtClean="0">
                <a:solidFill>
                  <a:schemeClr val="tx1">
                    <a:lumMod val="85000"/>
                    <a:lumOff val="15000"/>
                  </a:schemeClr>
                </a:solidFill>
              </a:rPr>
              <a:t> </a:t>
            </a:r>
            <a:r>
              <a:rPr lang="ka-GE" sz="1800" dirty="0" smtClean="0">
                <a:solidFill>
                  <a:schemeClr val="tx1">
                    <a:lumMod val="85000"/>
                    <a:lumOff val="15000"/>
                  </a:schemeClr>
                </a:solidFill>
              </a:rPr>
              <a:t>შესაბამისი </a:t>
            </a:r>
            <a:r>
              <a:rPr lang="ka-GE" sz="1800" dirty="0">
                <a:solidFill>
                  <a:schemeClr val="tx1">
                    <a:lumMod val="85000"/>
                    <a:lumOff val="15000"/>
                  </a:schemeClr>
                </a:solidFill>
              </a:rPr>
              <a:t>სამართლებრივი ჩარჩოსა და შრომის საერთაშორისო ორგანიზაციის კონვენციებისა და </a:t>
            </a:r>
            <a:r>
              <a:rPr lang="ka-GE" sz="1800" dirty="0" smtClean="0">
                <a:solidFill>
                  <a:schemeClr val="tx1">
                    <a:lumMod val="85000"/>
                    <a:lumOff val="15000"/>
                  </a:schemeClr>
                </a:solidFill>
              </a:rPr>
              <a:t>შეთანხმების</a:t>
            </a:r>
            <a:r>
              <a:rPr lang="en-US" sz="1800" dirty="0" smtClean="0">
                <a:solidFill>
                  <a:schemeClr val="tx1">
                    <a:lumMod val="85000"/>
                    <a:lumOff val="15000"/>
                  </a:schemeClr>
                </a:solidFill>
              </a:rPr>
              <a:t> SDC </a:t>
            </a:r>
            <a:r>
              <a:rPr lang="ka-GE" sz="1800" dirty="0" smtClean="0">
                <a:solidFill>
                  <a:schemeClr val="tx1">
                    <a:lumMod val="85000"/>
                    <a:lumOff val="15000"/>
                  </a:schemeClr>
                </a:solidFill>
              </a:rPr>
              <a:t>მიზნების შესაბამისად, რომლებიც </a:t>
            </a:r>
            <a:r>
              <a:rPr lang="ka-GE" sz="1800" dirty="0">
                <a:solidFill>
                  <a:schemeClr val="tx1">
                    <a:lumMod val="85000"/>
                    <a:lumOff val="15000"/>
                  </a:schemeClr>
                </a:solidFill>
              </a:rPr>
              <a:t>ეხება შრომის უფლებებს, დასაქმებას, ანაზღაურებასა და სამუშაო პირობებს. </a:t>
            </a:r>
            <a:endParaRPr lang="ka-GE" sz="1800" dirty="0" smtClean="0">
              <a:solidFill>
                <a:schemeClr val="tx1">
                  <a:lumMod val="85000"/>
                  <a:lumOff val="15000"/>
                </a:schemeClr>
              </a:solidFill>
            </a:endParaRPr>
          </a:p>
          <a:p>
            <a:pPr marL="0" indent="0" algn="just">
              <a:buNone/>
            </a:pPr>
            <a:r>
              <a:rPr lang="ka-GE" sz="1800" dirty="0" smtClean="0">
                <a:solidFill>
                  <a:schemeClr val="tx1">
                    <a:lumMod val="85000"/>
                    <a:lumOff val="15000"/>
                  </a:schemeClr>
                </a:solidFill>
              </a:rPr>
              <a:t>არსებული </a:t>
            </a:r>
            <a:r>
              <a:rPr lang="ka-GE" sz="1800" dirty="0">
                <a:solidFill>
                  <a:schemeClr val="tx1">
                    <a:lumMod val="85000"/>
                    <a:lumOff val="15000"/>
                  </a:schemeClr>
                </a:solidFill>
              </a:rPr>
              <a:t>სტრატეგია ხაზს უსვამს სიღარიბის შემცირების მნიშვნელობას უფრო სამართლიანი და ინკლუზიური საზოგადოების </a:t>
            </a:r>
            <a:r>
              <a:rPr lang="ka-GE" sz="1800" dirty="0" smtClean="0">
                <a:solidFill>
                  <a:schemeClr val="tx1">
                    <a:lumMod val="85000"/>
                    <a:lumOff val="15000"/>
                  </a:schemeClr>
                </a:solidFill>
              </a:rPr>
              <a:t>განვითარებას და სიღრმისეული </a:t>
            </a:r>
            <a:r>
              <a:rPr lang="ka-GE" sz="1800" dirty="0">
                <a:solidFill>
                  <a:schemeClr val="tx1">
                    <a:lumMod val="85000"/>
                    <a:lumOff val="15000"/>
                  </a:schemeClr>
                </a:solidFill>
              </a:rPr>
              <a:t>რეფორმების გატარების საჭიროებას, შემდგომი ეკონომიკური ზრდისა და </a:t>
            </a:r>
            <a:r>
              <a:rPr lang="ka-GE" sz="1800" dirty="0" smtClean="0">
                <a:solidFill>
                  <a:schemeClr val="tx1">
                    <a:lumMod val="85000"/>
                    <a:lumOff val="15000"/>
                  </a:schemeClr>
                </a:solidFill>
              </a:rPr>
              <a:t>განვითარებისათვის.</a:t>
            </a:r>
            <a:endParaRPr lang="en-US" sz="1800" dirty="0" smtClean="0">
              <a:solidFill>
                <a:schemeClr val="tx1">
                  <a:lumMod val="85000"/>
                  <a:lumOff val="15000"/>
                </a:schemeClr>
              </a:solidFill>
            </a:endParaRPr>
          </a:p>
          <a:p>
            <a:pPr marL="0" indent="0" algn="just">
              <a:buNone/>
            </a:pPr>
            <a:r>
              <a:rPr lang="ka-GE" sz="1800" dirty="0" smtClean="0">
                <a:solidFill>
                  <a:schemeClr val="tx1">
                    <a:lumMod val="85000"/>
                    <a:lumOff val="15000"/>
                  </a:schemeClr>
                </a:solidFill>
              </a:rPr>
              <a:t>საქართველო </a:t>
            </a:r>
            <a:r>
              <a:rPr lang="ka-GE" sz="1800" dirty="0">
                <a:solidFill>
                  <a:schemeClr val="tx1">
                    <a:lumMod val="85000"/>
                    <a:lumOff val="15000"/>
                  </a:schemeClr>
                </a:solidFill>
              </a:rPr>
              <a:t>გამოირჩევა შრომის საერთაშორისო კონვენციების რატიფიცირების კარგი მონაცემებით. მაგალითად, ქვეყანას რატიფიცირებული აქვს ყველა ფუნდამენტური კონვენცია დასაქმების პოლიტიკის კონვენციის ჩათვლით, რომელიც ყველაზე მეტად შეესაბამება შრომის ბაზრისა და დასაქმების სტრატეგიას. გამოწვევად რჩება, რატიფიცირებიდან განხორციელების სტადიაზე გადასვლის პროცესი. </a:t>
            </a: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1330217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solidFill>
                  <a:srgbClr val="2479B2"/>
                </a:solidFill>
              </a:rPr>
              <a:t>შრომის ბაზრისა და დასაქმების სტრატეგია</a:t>
            </a:r>
            <a:endParaRPr lang="en-US" sz="2800" b="1" dirty="0">
              <a:solidFill>
                <a:srgbClr val="2479B2"/>
              </a:solidFill>
            </a:endParaRPr>
          </a:p>
        </p:txBody>
      </p:sp>
      <p:sp>
        <p:nvSpPr>
          <p:cNvPr id="3" name="Content Placeholder 2"/>
          <p:cNvSpPr>
            <a:spLocks noGrp="1"/>
          </p:cNvSpPr>
          <p:nvPr>
            <p:ph idx="1"/>
          </p:nvPr>
        </p:nvSpPr>
        <p:spPr/>
        <p:txBody>
          <a:bodyPr>
            <a:noAutofit/>
          </a:bodyPr>
          <a:lstStyle/>
          <a:p>
            <a:pPr marL="0" indent="0" algn="just">
              <a:buNone/>
            </a:pPr>
            <a:r>
              <a:rPr lang="ka-GE" sz="1900" dirty="0" smtClean="0">
                <a:solidFill>
                  <a:schemeClr val="tx1">
                    <a:lumMod val="85000"/>
                    <a:lumOff val="15000"/>
                  </a:schemeClr>
                </a:solidFill>
              </a:rPr>
              <a:t>შრომის ბაზრისა და დასაქმების </a:t>
            </a:r>
            <a:r>
              <a:rPr lang="ka-GE" sz="1900" b="1" dirty="0" smtClean="0">
                <a:solidFill>
                  <a:srgbClr val="2479B2"/>
                </a:solidFill>
              </a:rPr>
              <a:t>2019-2023 </a:t>
            </a:r>
            <a:r>
              <a:rPr lang="ka-GE" sz="1900" dirty="0" smtClean="0">
                <a:solidFill>
                  <a:schemeClr val="tx1">
                    <a:lumMod val="85000"/>
                    <a:lumOff val="15000"/>
                  </a:schemeClr>
                </a:solidFill>
              </a:rPr>
              <a:t>წლების ეროვნული სტრატეგია მომზადდა შესაბამისი სამთავრობო უწყებების, სოციალური პარტნიორებისა და შრომის საერთაშორისო ორგანიზაციის მხარდაჭერით, სამეცნიერო საზოგადოების ჩართულობით. </a:t>
            </a:r>
          </a:p>
          <a:p>
            <a:pPr marL="0" indent="0" algn="just">
              <a:buNone/>
            </a:pPr>
            <a:endParaRPr lang="ka-GE" sz="1900" dirty="0" smtClean="0">
              <a:solidFill>
                <a:schemeClr val="tx1">
                  <a:lumMod val="85000"/>
                  <a:lumOff val="15000"/>
                </a:schemeClr>
              </a:solidFill>
            </a:endParaRPr>
          </a:p>
          <a:p>
            <a:pPr marL="0" indent="0" algn="just">
              <a:buNone/>
            </a:pPr>
            <a:r>
              <a:rPr lang="ka-GE" sz="1900" dirty="0" smtClean="0">
                <a:solidFill>
                  <a:schemeClr val="tx1">
                    <a:lumMod val="85000"/>
                    <a:lumOff val="15000"/>
                  </a:schemeClr>
                </a:solidFill>
              </a:rPr>
              <a:t>სტრატეგია ავითარებს ფუნდამენტურ პრინციპებს, რომლებიც </a:t>
            </a:r>
            <a:r>
              <a:rPr lang="ka-GE" sz="1900" b="1" dirty="0">
                <a:solidFill>
                  <a:srgbClr val="2479B2"/>
                </a:solidFill>
              </a:rPr>
              <a:t>2023</a:t>
            </a:r>
            <a:r>
              <a:rPr lang="ka-GE" sz="1900" dirty="0" smtClean="0">
                <a:solidFill>
                  <a:schemeClr val="tx1">
                    <a:lumMod val="85000"/>
                    <a:lumOff val="15000"/>
                  </a:schemeClr>
                </a:solidFill>
              </a:rPr>
              <a:t> წლისთვის შევსებულია კონკრეტული ამოცანებითა და პრიორიტეტებით. სტრატეგია წარმატებით ვერ განხორციელდება მხოლოდ ერთი სამინისტროს მიერ. დოკუმენტის შესრულება მოითხოვს მთავრობის ყველა სამინისტროსა და სააგენტოს, დამსაქმებელთა, დასაქმებულთა და მათ წარმომადგენელთა, ასევე სამოქალაქო საზოგადოების აქტიურ ჩართულობას, რათა ყველამ ერთად მივი</a:t>
            </a:r>
            <a:r>
              <a:rPr lang="ka-GE" sz="1900" dirty="0">
                <a:solidFill>
                  <a:schemeClr val="tx1">
                    <a:lumMod val="85000"/>
                    <a:lumOff val="15000"/>
                  </a:schemeClr>
                </a:solidFill>
              </a:rPr>
              <a:t>ღ</a:t>
            </a:r>
            <a:r>
              <a:rPr lang="ka-GE" sz="1900" dirty="0" smtClean="0">
                <a:solidFill>
                  <a:schemeClr val="tx1">
                    <a:lumMod val="85000"/>
                    <a:lumOff val="15000"/>
                  </a:schemeClr>
                </a:solidFill>
              </a:rPr>
              <a:t>ოთ რეალური შედეგი და საგრძნობლად შევამციროთ ჩვენს ქვეყანაში უმუშევართა რაოდენობა.</a:t>
            </a:r>
            <a:endParaRPr lang="en-US" sz="1900" dirty="0">
              <a:solidFill>
                <a:schemeClr val="tx1">
                  <a:lumMod val="85000"/>
                  <a:lumOff val="15000"/>
                </a:schemeClr>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392865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b="1" dirty="0" smtClean="0">
                <a:solidFill>
                  <a:srgbClr val="2479B2"/>
                </a:solidFill>
              </a:rPr>
              <a:t>2018 წლის შემაჯამებელი კონფერენცია</a:t>
            </a:r>
            <a:endParaRPr lang="en-US" sz="2800" dirty="0">
              <a:solidFill>
                <a:srgbClr val="2479B2"/>
              </a:solidFill>
            </a:endParaRPr>
          </a:p>
        </p:txBody>
      </p:sp>
      <p:sp>
        <p:nvSpPr>
          <p:cNvPr id="3" name="Content Placeholder 2"/>
          <p:cNvSpPr>
            <a:spLocks noGrp="1"/>
          </p:cNvSpPr>
          <p:nvPr>
            <p:ph idx="1"/>
          </p:nvPr>
        </p:nvSpPr>
        <p:spPr>
          <a:xfrm>
            <a:off x="481119" y="1268760"/>
            <a:ext cx="8435280" cy="4525963"/>
          </a:xfrm>
        </p:spPr>
        <p:txBody>
          <a:bodyPr>
            <a:normAutofit/>
          </a:bodyPr>
          <a:lstStyle/>
          <a:p>
            <a:pPr marL="0" indent="0" algn="just">
              <a:buNone/>
            </a:pPr>
            <a:r>
              <a:rPr lang="en-US" sz="1800" b="1" dirty="0" smtClean="0">
                <a:solidFill>
                  <a:srgbClr val="2479B2"/>
                </a:solidFill>
              </a:rPr>
              <a:t>2018</a:t>
            </a:r>
            <a:r>
              <a:rPr lang="ka-GE" sz="1800" dirty="0" smtClean="0">
                <a:solidFill>
                  <a:schemeClr val="tx1">
                    <a:lumMod val="95000"/>
                    <a:lumOff val="5000"/>
                  </a:schemeClr>
                </a:solidFill>
              </a:rPr>
              <a:t> </a:t>
            </a:r>
            <a:r>
              <a:rPr lang="ka-GE" sz="1800" dirty="0">
                <a:solidFill>
                  <a:schemeClr val="tx1">
                    <a:lumMod val="95000"/>
                    <a:lumOff val="5000"/>
                  </a:schemeClr>
                </a:solidFill>
              </a:rPr>
              <a:t>წლის საუკეთესო დამსაქმებლის ტიტულით დაჯილდოვდა </a:t>
            </a:r>
            <a:r>
              <a:rPr lang="ka-GE" sz="1800" b="1" dirty="0" smtClean="0">
                <a:solidFill>
                  <a:srgbClr val="2479B2"/>
                </a:solidFill>
              </a:rPr>
              <a:t>5</a:t>
            </a:r>
            <a:r>
              <a:rPr lang="ka-GE" sz="1800" dirty="0" smtClean="0">
                <a:solidFill>
                  <a:schemeClr val="tx1">
                    <a:lumMod val="95000"/>
                    <a:lumOff val="5000"/>
                  </a:schemeClr>
                </a:solidFill>
              </a:rPr>
              <a:t> </a:t>
            </a:r>
            <a:r>
              <a:rPr lang="ka-GE" sz="1800" dirty="0">
                <a:solidFill>
                  <a:schemeClr val="tx1">
                    <a:lumMod val="95000"/>
                    <a:lumOff val="5000"/>
                  </a:schemeClr>
                </a:solidFill>
              </a:rPr>
              <a:t>კომპანია: ნიკორა </a:t>
            </a:r>
            <a:r>
              <a:rPr lang="ka-GE" sz="1800" dirty="0" smtClean="0">
                <a:solidFill>
                  <a:schemeClr val="tx1">
                    <a:lumMod val="95000"/>
                    <a:lumOff val="5000"/>
                  </a:schemeClr>
                </a:solidFill>
              </a:rPr>
              <a:t>ტრეიდი</a:t>
            </a:r>
            <a:r>
              <a:rPr lang="ka-GE" sz="1800" dirty="0">
                <a:solidFill>
                  <a:schemeClr val="tx1">
                    <a:lumMod val="95000"/>
                    <a:lumOff val="5000"/>
                  </a:schemeClr>
                </a:solidFill>
              </a:rPr>
              <a:t>,</a:t>
            </a:r>
            <a:r>
              <a:rPr lang="ka-GE" sz="1800" dirty="0" smtClean="0">
                <a:solidFill>
                  <a:schemeClr val="tx1">
                    <a:lumMod val="95000"/>
                    <a:lumOff val="5000"/>
                  </a:schemeClr>
                </a:solidFill>
              </a:rPr>
              <a:t> ჯეოტურანი</a:t>
            </a:r>
            <a:r>
              <a:rPr lang="ka-GE" sz="1800" dirty="0">
                <a:solidFill>
                  <a:schemeClr val="tx1">
                    <a:lumMod val="95000"/>
                    <a:lumOff val="5000"/>
                  </a:schemeClr>
                </a:solidFill>
              </a:rPr>
              <a:t>,</a:t>
            </a:r>
            <a:r>
              <a:rPr lang="ka-GE" sz="1800" dirty="0" smtClean="0">
                <a:solidFill>
                  <a:schemeClr val="tx1">
                    <a:lumMod val="95000"/>
                    <a:lumOff val="5000"/>
                  </a:schemeClr>
                </a:solidFill>
              </a:rPr>
              <a:t> აგროჰაბი</a:t>
            </a:r>
            <a:r>
              <a:rPr lang="ka-GE" sz="1800" dirty="0">
                <a:solidFill>
                  <a:schemeClr val="tx1">
                    <a:lumMod val="95000"/>
                    <a:lumOff val="5000"/>
                  </a:schemeClr>
                </a:solidFill>
              </a:rPr>
              <a:t>,</a:t>
            </a:r>
            <a:r>
              <a:rPr lang="ka-GE" sz="1800" dirty="0" smtClean="0">
                <a:solidFill>
                  <a:schemeClr val="tx1">
                    <a:lumMod val="95000"/>
                    <a:lumOff val="5000"/>
                  </a:schemeClr>
                </a:solidFill>
              </a:rPr>
              <a:t> </a:t>
            </a:r>
            <a:r>
              <a:rPr lang="ka-GE" sz="1800" dirty="0">
                <a:solidFill>
                  <a:schemeClr val="tx1">
                    <a:lumMod val="95000"/>
                    <a:lumOff val="5000"/>
                  </a:schemeClr>
                </a:solidFill>
              </a:rPr>
              <a:t>გრინვეის </a:t>
            </a:r>
            <a:r>
              <a:rPr lang="ka-GE" sz="1800" dirty="0" smtClean="0">
                <a:solidFill>
                  <a:schemeClr val="tx1">
                    <a:lumMod val="95000"/>
                    <a:lumOff val="5000"/>
                  </a:schemeClr>
                </a:solidFill>
              </a:rPr>
              <a:t>ჯორჯია</a:t>
            </a:r>
            <a:r>
              <a:rPr lang="en-US" sz="1800" dirty="0" smtClean="0">
                <a:solidFill>
                  <a:schemeClr val="tx1">
                    <a:lumMod val="95000"/>
                    <a:lumOff val="5000"/>
                  </a:schemeClr>
                </a:solidFill>
              </a:rPr>
              <a:t> </a:t>
            </a:r>
            <a:r>
              <a:rPr lang="ka-GE" sz="1800" dirty="0" smtClean="0">
                <a:solidFill>
                  <a:schemeClr val="tx1">
                    <a:lumMod val="95000"/>
                    <a:lumOff val="5000"/>
                  </a:schemeClr>
                </a:solidFill>
              </a:rPr>
              <a:t>და ჰიპერმარკეტების </a:t>
            </a:r>
            <a:r>
              <a:rPr lang="ka-GE" sz="1800" dirty="0">
                <a:solidFill>
                  <a:schemeClr val="tx1">
                    <a:lumMod val="95000"/>
                    <a:lumOff val="5000"/>
                  </a:schemeClr>
                </a:solidFill>
              </a:rPr>
              <a:t>ქსელი კარფური. </a:t>
            </a:r>
            <a:endParaRPr lang="ka-GE" sz="1800" dirty="0" smtClean="0">
              <a:solidFill>
                <a:schemeClr val="tx1">
                  <a:lumMod val="95000"/>
                  <a:lumOff val="5000"/>
                </a:schemeClr>
              </a:solidFill>
            </a:endParaRPr>
          </a:p>
          <a:p>
            <a:pPr marL="0" indent="0" algn="just">
              <a:buNone/>
            </a:pPr>
            <a:r>
              <a:rPr lang="en-US" sz="1800" b="1" dirty="0" smtClean="0">
                <a:solidFill>
                  <a:srgbClr val="2479B2"/>
                </a:solidFill>
              </a:rPr>
              <a:t>2018</a:t>
            </a:r>
            <a:r>
              <a:rPr lang="ka-GE" sz="1800" b="1" dirty="0" smtClean="0">
                <a:solidFill>
                  <a:srgbClr val="2479B2"/>
                </a:solidFill>
              </a:rPr>
              <a:t> </a:t>
            </a:r>
            <a:r>
              <a:rPr lang="ka-GE" sz="1800" dirty="0" smtClean="0">
                <a:solidFill>
                  <a:schemeClr val="tx1">
                    <a:lumMod val="95000"/>
                    <a:lumOff val="5000"/>
                  </a:schemeClr>
                </a:solidFill>
              </a:rPr>
              <a:t>წლის </a:t>
            </a:r>
            <a:r>
              <a:rPr lang="ka-GE" sz="1800" dirty="0">
                <a:solidFill>
                  <a:schemeClr val="tx1">
                    <a:lumMod val="95000"/>
                    <a:lumOff val="5000"/>
                  </a:schemeClr>
                </a:solidFill>
              </a:rPr>
              <a:t>საუკეთესო პარტნიორები გახდნენ: თბილისის საკრებულოს თავმჯდომარე გიორგი ტყემალაძე; ჩუღურეთის რაიონის მაჟორიტარი დეპუტატი რიმა ბერაძე; შპს საზოგადოებრივი კოლეჯი პანაცეა; სსიპ საზოგადოებრივი კოლეჯი მერმისი; შპს ბიზნესისა და ტექნოლოგიების აკადემია. </a:t>
            </a:r>
            <a:endParaRPr lang="ka-GE" sz="1800" dirty="0" smtClean="0">
              <a:solidFill>
                <a:schemeClr val="tx1">
                  <a:lumMod val="95000"/>
                  <a:lumOff val="5000"/>
                </a:schemeClr>
              </a:solidFill>
            </a:endParaRPr>
          </a:p>
          <a:p>
            <a:pPr marL="0" indent="0" algn="ctr">
              <a:buNone/>
            </a:pPr>
            <a:endParaRPr lang="ka-GE" sz="1800" dirty="0">
              <a:solidFill>
                <a:schemeClr val="tx1">
                  <a:lumMod val="95000"/>
                  <a:lumOff val="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789040"/>
            <a:ext cx="4076769" cy="271718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065" t="5300" r="4621" b="4597"/>
          <a:stretch/>
        </p:blipFill>
        <p:spPr>
          <a:xfrm>
            <a:off x="4664364" y="3789040"/>
            <a:ext cx="3995856" cy="2717182"/>
          </a:xfrm>
          <a:prstGeom prst="rect">
            <a:avLst/>
          </a:prstGeom>
        </p:spPr>
      </p:pic>
    </p:spTree>
    <p:extLst>
      <p:ext uri="{BB962C8B-B14F-4D97-AF65-F5344CB8AC3E}">
        <p14:creationId xmlns:p14="http://schemas.microsoft.com/office/powerpoint/2010/main" val="654476433"/>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b="1" dirty="0" smtClean="0">
                <a:solidFill>
                  <a:srgbClr val="2479B2"/>
                </a:solidFill>
              </a:rPr>
              <a:t>წლის შემაჯამებელი კონფერენცია</a:t>
            </a:r>
            <a:endParaRPr lang="en-US" sz="2800" dirty="0">
              <a:solidFill>
                <a:srgbClr val="2479B2"/>
              </a:solidFill>
            </a:endParaRPr>
          </a:p>
        </p:txBody>
      </p:sp>
      <p:sp>
        <p:nvSpPr>
          <p:cNvPr id="3" name="Content Placeholder 2"/>
          <p:cNvSpPr>
            <a:spLocks noGrp="1"/>
          </p:cNvSpPr>
          <p:nvPr>
            <p:ph idx="1"/>
          </p:nvPr>
        </p:nvSpPr>
        <p:spPr>
          <a:xfrm>
            <a:off x="481119" y="1268760"/>
            <a:ext cx="8435280" cy="4525963"/>
          </a:xfrm>
        </p:spPr>
        <p:txBody>
          <a:bodyPr>
            <a:normAutofit/>
          </a:bodyPr>
          <a:lstStyle/>
          <a:p>
            <a:pPr marL="0" indent="0" algn="just">
              <a:buNone/>
            </a:pPr>
            <a:r>
              <a:rPr lang="ka-GE" sz="1800" dirty="0" smtClean="0">
                <a:solidFill>
                  <a:schemeClr val="tx1">
                    <a:lumMod val="85000"/>
                    <a:lumOff val="15000"/>
                  </a:schemeClr>
                </a:solidFill>
              </a:rPr>
              <a:t>დეპარტამენტს ტრადიციად აქვს ქცეული წლის საუკეთესო პარტნიორებისა და დამსაქმებლების გამოვლენა, რომლებსაც გადაეცემათ სოციალური მომსახურების სააგენტოს ლოგოს მიხედვით შექმნილი სპეციალური ჯილდო და სიგელი.</a:t>
            </a:r>
          </a:p>
          <a:p>
            <a:pPr marL="0" indent="0" algn="just">
              <a:buNone/>
            </a:pPr>
            <a:r>
              <a:rPr lang="ka-GE" sz="1800" dirty="0" smtClean="0">
                <a:solidFill>
                  <a:schemeClr val="tx1">
                    <a:lumMod val="85000"/>
                    <a:lumOff val="15000"/>
                  </a:schemeClr>
                </a:solidFill>
              </a:rPr>
              <a:t>მიმდინარე წელსაც გამოვლენილია </a:t>
            </a:r>
            <a:r>
              <a:rPr lang="ka-GE" sz="1800" b="1" dirty="0" smtClean="0">
                <a:solidFill>
                  <a:srgbClr val="2479B2"/>
                </a:solidFill>
              </a:rPr>
              <a:t>5</a:t>
            </a:r>
            <a:r>
              <a:rPr lang="ka-GE" sz="1800" dirty="0" smtClean="0">
                <a:solidFill>
                  <a:schemeClr val="tx1">
                    <a:lumMod val="85000"/>
                    <a:lumOff val="15000"/>
                  </a:schemeClr>
                </a:solidFill>
              </a:rPr>
              <a:t> საუკეთესო პატრნიორი და </a:t>
            </a:r>
            <a:r>
              <a:rPr lang="ka-GE" sz="1800" b="1" dirty="0" smtClean="0">
                <a:solidFill>
                  <a:srgbClr val="2479B2"/>
                </a:solidFill>
              </a:rPr>
              <a:t>5</a:t>
            </a:r>
            <a:r>
              <a:rPr lang="ka-GE" sz="1800" dirty="0" smtClean="0">
                <a:solidFill>
                  <a:schemeClr val="tx1">
                    <a:lumMod val="85000"/>
                    <a:lumOff val="15000"/>
                  </a:schemeClr>
                </a:solidFill>
              </a:rPr>
              <a:t> საუკეთესო დამსაქმებელი.</a:t>
            </a:r>
          </a:p>
          <a:p>
            <a:pPr marL="0" indent="0" algn="ctr">
              <a:buNone/>
            </a:pPr>
            <a:endParaRPr lang="ka-GE" sz="1800" dirty="0">
              <a:solidFill>
                <a:schemeClr val="tx1">
                  <a:lumMod val="95000"/>
                  <a:lumOff val="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356992"/>
            <a:ext cx="5086910" cy="3024336"/>
          </a:xfrm>
          <a:prstGeom prst="rect">
            <a:avLst/>
          </a:prstGeom>
        </p:spPr>
      </p:pic>
    </p:spTree>
    <p:extLst>
      <p:ext uri="{BB962C8B-B14F-4D97-AF65-F5344CB8AC3E}">
        <p14:creationId xmlns:p14="http://schemas.microsoft.com/office/powerpoint/2010/main" val="381360590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8229600" cy="1143000"/>
          </a:xfrm>
        </p:spPr>
        <p:txBody>
          <a:bodyPr/>
          <a:lstStyle/>
          <a:p>
            <a:pPr algn="ctr"/>
            <a:r>
              <a:rPr lang="ka-GE" b="1" dirty="0">
                <a:solidFill>
                  <a:srgbClr val="2479B2"/>
                </a:solidFill>
              </a:rPr>
              <a:t>გმადლობთ ყურადღებისათვის!</a:t>
            </a:r>
            <a:endParaRPr lang="en-US" b="1" dirty="0">
              <a:solidFill>
                <a:srgbClr val="2479B2"/>
              </a:solidFill>
            </a:endParaRPr>
          </a:p>
        </p:txBody>
      </p:sp>
      <p:pic>
        <p:nvPicPr>
          <p:cNvPr id="5" name="Content Placeholder 1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916832"/>
            <a:ext cx="8280920" cy="427948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drape"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ka-GE" sz="2800" b="1" dirty="0">
                <a:solidFill>
                  <a:srgbClr val="2479B2"/>
                </a:solidFill>
              </a:rPr>
              <a:t>პროექტის მიზანი</a:t>
            </a:r>
            <a:endParaRPr lang="en-US" sz="2800" b="1" dirty="0">
              <a:solidFill>
                <a:srgbClr val="2479B2"/>
              </a:solidFill>
            </a:endParaRP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 y="5877272"/>
            <a:ext cx="1387708" cy="8596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531" y="5918296"/>
            <a:ext cx="925957" cy="823072"/>
          </a:xfrm>
          <a:prstGeom prst="rect">
            <a:avLst/>
          </a:prstGeom>
        </p:spPr>
      </p:pic>
      <p:sp>
        <p:nvSpPr>
          <p:cNvPr id="8" name="Content Placeholder 3"/>
          <p:cNvSpPr txBox="1">
            <a:spLocks/>
          </p:cNvSpPr>
          <p:nvPr/>
        </p:nvSpPr>
        <p:spPr>
          <a:xfrm>
            <a:off x="377962" y="2060848"/>
            <a:ext cx="8435280" cy="2952328"/>
          </a:xfrm>
          <a:prstGeom prst="rect">
            <a:avLst/>
          </a:prstGeom>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80000" algn="just">
              <a:spcBef>
                <a:spcPts val="0"/>
              </a:spcBef>
              <a:buFont typeface="Arial" pitchFamily="34" charset="0"/>
              <a:buNone/>
            </a:pPr>
            <a:r>
              <a:rPr lang="ka-GE" sz="1800" dirty="0">
                <a:solidFill>
                  <a:schemeClr val="tx1">
                    <a:lumMod val="75000"/>
                    <a:lumOff val="25000"/>
                  </a:schemeClr>
                </a:solidFill>
                <a:latin typeface="Sylfaen" panose="010A0502050306030303" pitchFamily="18" charset="0"/>
              </a:rPr>
              <a:t>   </a:t>
            </a:r>
            <a:endParaRPr lang="ka-GE" sz="800" dirty="0">
              <a:solidFill>
                <a:schemeClr val="accent3">
                  <a:lumMod val="50000"/>
                </a:schemeClr>
              </a:solidFill>
              <a:latin typeface="Sylfaen" panose="010A0502050306030303" pitchFamily="18" charset="0"/>
            </a:endParaRPr>
          </a:p>
          <a:p>
            <a:pPr marL="180000" indent="0" algn="just">
              <a:spcBef>
                <a:spcPts val="0"/>
              </a:spcBef>
              <a:buFont typeface="Arial" pitchFamily="34" charset="0"/>
              <a:buNone/>
            </a:pPr>
            <a:endParaRPr lang="ka-GE" sz="1900" dirty="0">
              <a:solidFill>
                <a:schemeClr val="tx1">
                  <a:lumMod val="75000"/>
                  <a:lumOff val="25000"/>
                </a:schemeClr>
              </a:solidFill>
              <a:latin typeface="Sylfaen" panose="010A0502050306030303" pitchFamily="18" charset="0"/>
            </a:endParaRPr>
          </a:p>
          <a:p>
            <a:pPr marL="180000" indent="0" algn="just">
              <a:spcBef>
                <a:spcPts val="0"/>
              </a:spcBef>
              <a:buFont typeface="Arial" pitchFamily="34" charset="0"/>
              <a:buNone/>
            </a:pPr>
            <a:endParaRPr lang="ka-GE" sz="1900" dirty="0">
              <a:solidFill>
                <a:srgbClr val="263A3A"/>
              </a:solidFill>
              <a:latin typeface="Sylfaen" panose="010A0502050306030303" pitchFamily="18" charset="0"/>
            </a:endParaRPr>
          </a:p>
          <a:p>
            <a:pPr marL="180000" indent="0" algn="just">
              <a:spcBef>
                <a:spcPts val="0"/>
              </a:spcBef>
              <a:buFont typeface="Arial" pitchFamily="34" charset="0"/>
              <a:buNone/>
            </a:pPr>
            <a:r>
              <a:rPr lang="ka-GE" sz="1900" dirty="0">
                <a:solidFill>
                  <a:srgbClr val="263A3A"/>
                </a:solidFill>
                <a:latin typeface="Sylfaen" panose="010A0502050306030303" pitchFamily="18" charset="0"/>
              </a:rPr>
              <a:t>საქართველოს დასაქმების ხელშეწყობის მომსახურების ინსტიტუციური და ადამიანური რესურსების შესაძლებლობათა გაძლიერება, რათა სამუშაოს მაძიებლებს მიეწოდოთ კარგად ორგანიზებული</a:t>
            </a:r>
            <a:r>
              <a:rPr lang="en-US" sz="1900" dirty="0">
                <a:solidFill>
                  <a:srgbClr val="263A3A"/>
                </a:solidFill>
                <a:latin typeface="Sylfaen" panose="010A0502050306030303" pitchFamily="18" charset="0"/>
              </a:rPr>
              <a:t>,</a:t>
            </a:r>
            <a:r>
              <a:rPr lang="ka-GE" sz="1900" dirty="0">
                <a:solidFill>
                  <a:srgbClr val="263A3A"/>
                </a:solidFill>
                <a:latin typeface="Sylfaen" panose="010A0502050306030303" pitchFamily="18" charset="0"/>
              </a:rPr>
              <a:t> მაღალი ხარისხის</a:t>
            </a:r>
            <a:r>
              <a:rPr lang="en-US" sz="1900" dirty="0">
                <a:solidFill>
                  <a:srgbClr val="263A3A"/>
                </a:solidFill>
                <a:latin typeface="Sylfaen" panose="010A0502050306030303" pitchFamily="18" charset="0"/>
              </a:rPr>
              <a:t>,</a:t>
            </a:r>
            <a:r>
              <a:rPr lang="ka-GE" sz="1900" dirty="0">
                <a:solidFill>
                  <a:srgbClr val="263A3A"/>
                </a:solidFill>
                <a:latin typeface="Sylfaen" panose="010A0502050306030303" pitchFamily="18" charset="0"/>
              </a:rPr>
              <a:t> გენდერულად დაბალანსებული და ფინანსურად ეფექტური დასაქმების სერვისები.</a:t>
            </a:r>
            <a:endParaRPr lang="en-US" sz="1900" dirty="0">
              <a:solidFill>
                <a:srgbClr val="263A3A"/>
              </a:solidFill>
            </a:endParaRPr>
          </a:p>
        </p:txBody>
      </p:sp>
      <p:pic>
        <p:nvPicPr>
          <p:cNvPr id="10" name="Picture 2" descr="drapeau+map_fla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956" y="1331880"/>
            <a:ext cx="8492434" cy="130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861" y="6181626"/>
            <a:ext cx="3956456" cy="468387"/>
          </a:xfrm>
          <a:prstGeom prst="rect">
            <a:avLst/>
          </a:prstGeom>
        </p:spPr>
      </p:pic>
    </p:spTree>
    <p:extLst>
      <p:ext uri="{BB962C8B-B14F-4D97-AF65-F5344CB8AC3E}">
        <p14:creationId xmlns:p14="http://schemas.microsoft.com/office/powerpoint/2010/main" val="160353719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pPr algn="ctr"/>
            <a:r>
              <a:rPr lang="ka-GE" sz="3200" b="1" dirty="0">
                <a:solidFill>
                  <a:srgbClr val="2479B2"/>
                </a:solidFill>
                <a:latin typeface="Sylfaen" panose="010A0502050306030303" pitchFamily="18" charset="0"/>
              </a:rPr>
              <a:t>დასაქმების პროგრამების დეპარტამენტი</a:t>
            </a:r>
            <a:endParaRPr lang="en-US" sz="3200" dirty="0">
              <a:solidFill>
                <a:srgbClr val="2479B2"/>
              </a:solidFill>
              <a:latin typeface="Sylfaen" panose="010A0502050306030303" pitchFamily="18" charset="0"/>
            </a:endParaRPr>
          </a:p>
        </p:txBody>
      </p:sp>
      <p:sp>
        <p:nvSpPr>
          <p:cNvPr id="27" name="Content Placeholder 7"/>
          <p:cNvSpPr>
            <a:spLocks noGrp="1"/>
          </p:cNvSpPr>
          <p:nvPr>
            <p:ph idx="1"/>
          </p:nvPr>
        </p:nvSpPr>
        <p:spPr>
          <a:xfrm>
            <a:off x="457200" y="1412776"/>
            <a:ext cx="8075240" cy="4525963"/>
          </a:xfrm>
        </p:spPr>
        <p:txBody>
          <a:bodyPr>
            <a:noAutofit/>
          </a:bodyPr>
          <a:lstStyle/>
          <a:p>
            <a:pPr marL="0" indent="0" algn="just">
              <a:spcBef>
                <a:spcPts val="0"/>
              </a:spcBef>
              <a:buNone/>
            </a:pPr>
            <a:r>
              <a:rPr lang="ka-GE" sz="1800" dirty="0">
                <a:solidFill>
                  <a:schemeClr val="tx1">
                    <a:lumMod val="95000"/>
                    <a:lumOff val="5000"/>
                  </a:schemeClr>
                </a:solidFill>
                <a:latin typeface="Sylfaen" panose="010A0502050306030303" pitchFamily="18" charset="0"/>
              </a:rPr>
              <a:t>დასაქმების პროგრამების დეპარტამენტში</a:t>
            </a:r>
            <a:r>
              <a:rPr lang="en-US" sz="1800" dirty="0">
                <a:solidFill>
                  <a:schemeClr val="tx1">
                    <a:lumMod val="95000"/>
                    <a:lumOff val="5000"/>
                  </a:schemeClr>
                </a:solidFill>
                <a:latin typeface="Sylfaen" panose="010A0502050306030303" pitchFamily="18" charset="0"/>
              </a:rPr>
              <a:t> </a:t>
            </a:r>
            <a:r>
              <a:rPr lang="ka-GE" sz="1800" dirty="0">
                <a:solidFill>
                  <a:schemeClr val="tx1">
                    <a:lumMod val="95000"/>
                    <a:lumOff val="5000"/>
                  </a:schemeClr>
                </a:solidFill>
                <a:latin typeface="Sylfaen" panose="010A0502050306030303" pitchFamily="18" charset="0"/>
              </a:rPr>
              <a:t>გამოიყო 4 ძირითადი მიმართულება.</a:t>
            </a: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buNone/>
            </a:pPr>
            <a:r>
              <a:rPr lang="ka-GE" sz="1400" dirty="0">
                <a:solidFill>
                  <a:schemeClr val="tx1">
                    <a:lumMod val="75000"/>
                    <a:lumOff val="25000"/>
                  </a:schemeClr>
                </a:solidFill>
                <a:latin typeface="Sylfaen" panose="010A0502050306030303" pitchFamily="18" charset="0"/>
              </a:rPr>
              <a:t/>
            </a:r>
            <a:br>
              <a:rPr lang="ka-GE" sz="1400" dirty="0">
                <a:solidFill>
                  <a:schemeClr val="tx1">
                    <a:lumMod val="75000"/>
                    <a:lumOff val="25000"/>
                  </a:schemeClr>
                </a:solidFill>
                <a:latin typeface="Sylfaen" panose="010A0502050306030303" pitchFamily="18" charset="0"/>
              </a:rPr>
            </a:br>
            <a:endParaRPr lang="ka-GE" sz="1400" dirty="0">
              <a:solidFill>
                <a:schemeClr val="tx1">
                  <a:lumMod val="75000"/>
                  <a:lumOff val="25000"/>
                </a:schemeClr>
              </a:solidFill>
              <a:latin typeface="Sylfaen" panose="010A0502050306030303" pitchFamily="18" charset="0"/>
            </a:endParaRPr>
          </a:p>
          <a:p>
            <a:pPr marL="0" indent="0" algn="just">
              <a:buNone/>
            </a:pPr>
            <a:endParaRPr lang="ka-GE" sz="1400" dirty="0">
              <a:solidFill>
                <a:schemeClr val="tx1">
                  <a:lumMod val="75000"/>
                  <a:lumOff val="25000"/>
                </a:schemeClr>
              </a:solidFill>
              <a:latin typeface="Sylfaen" panose="010A0502050306030303" pitchFamily="18" charset="0"/>
            </a:endParaRPr>
          </a:p>
        </p:txBody>
      </p:sp>
      <p:pic>
        <p:nvPicPr>
          <p:cNvPr id="3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 y="5877272"/>
            <a:ext cx="1387708" cy="859611"/>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531" y="5918296"/>
            <a:ext cx="925957" cy="8230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861" y="6181626"/>
            <a:ext cx="3956456" cy="468387"/>
          </a:xfrm>
          <a:prstGeom prst="rect">
            <a:avLst/>
          </a:prstGeom>
        </p:spPr>
      </p:pic>
      <p:sp>
        <p:nvSpPr>
          <p:cNvPr id="2" name="Rectangle: Rounded Corners 1">
            <a:extLst>
              <a:ext uri="{FF2B5EF4-FFF2-40B4-BE49-F238E27FC236}">
                <a16:creationId xmlns="" xmlns:a16="http://schemas.microsoft.com/office/drawing/2014/main" id="{03669E96-BBC5-4C64-85A7-F5CD4234D84E}"/>
              </a:ext>
            </a:extLst>
          </p:cNvPr>
          <p:cNvSpPr/>
          <p:nvPr/>
        </p:nvSpPr>
        <p:spPr>
          <a:xfrm>
            <a:off x="2771800" y="2353383"/>
            <a:ext cx="3816424" cy="448896"/>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lumMod val="95000"/>
                    <a:lumOff val="5000"/>
                  </a:schemeClr>
                </a:solidFill>
              </a:rPr>
              <a:t>დეპარტამენტი</a:t>
            </a:r>
          </a:p>
        </p:txBody>
      </p:sp>
      <p:sp>
        <p:nvSpPr>
          <p:cNvPr id="9" name="Rectangle: Rounded Corners 8">
            <a:extLst>
              <a:ext uri="{FF2B5EF4-FFF2-40B4-BE49-F238E27FC236}">
                <a16:creationId xmlns="" xmlns:a16="http://schemas.microsoft.com/office/drawing/2014/main" id="{60A9B315-F63B-4C94-A571-9B1E931E110A}"/>
              </a:ext>
            </a:extLst>
          </p:cNvPr>
          <p:cNvSpPr/>
          <p:nvPr/>
        </p:nvSpPr>
        <p:spPr>
          <a:xfrm>
            <a:off x="432742" y="3170177"/>
            <a:ext cx="3600400" cy="529135"/>
          </a:xfrm>
          <a:prstGeom prst="roundRect">
            <a:avLst/>
          </a:prstGeom>
          <a:solidFill>
            <a:srgbClr val="91C43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დასაქმების პროგრამების სამმართველო</a:t>
            </a:r>
          </a:p>
        </p:txBody>
      </p:sp>
      <p:sp>
        <p:nvSpPr>
          <p:cNvPr id="10" name="Rectangle: Rounded Corners 9">
            <a:extLst>
              <a:ext uri="{FF2B5EF4-FFF2-40B4-BE49-F238E27FC236}">
                <a16:creationId xmlns="" xmlns:a16="http://schemas.microsoft.com/office/drawing/2014/main" id="{4FB5F94E-3ED9-4CAE-AD80-E16F6944FF5D}"/>
              </a:ext>
            </a:extLst>
          </p:cNvPr>
          <p:cNvSpPr/>
          <p:nvPr/>
        </p:nvSpPr>
        <p:spPr>
          <a:xfrm>
            <a:off x="5108508" y="3166143"/>
            <a:ext cx="3600400" cy="529135"/>
          </a:xfrm>
          <a:prstGeom prst="roundRect">
            <a:avLst/>
          </a:prstGeom>
          <a:solidFill>
            <a:srgbClr val="91C43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სამუშაოს მაძიებელთა აღრიცხვის სამმართველო</a:t>
            </a:r>
          </a:p>
        </p:txBody>
      </p:sp>
      <p:sp>
        <p:nvSpPr>
          <p:cNvPr id="11" name="Rectangle: Rounded Corners 10">
            <a:extLst>
              <a:ext uri="{FF2B5EF4-FFF2-40B4-BE49-F238E27FC236}">
                <a16:creationId xmlns="" xmlns:a16="http://schemas.microsoft.com/office/drawing/2014/main" id="{FF6CD15B-FA9E-444D-AE4D-CA00AC384C83}"/>
              </a:ext>
            </a:extLst>
          </p:cNvPr>
          <p:cNvSpPr/>
          <p:nvPr/>
        </p:nvSpPr>
        <p:spPr>
          <a:xfrm>
            <a:off x="768863" y="3881862"/>
            <a:ext cx="2928158" cy="759897"/>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კარიერის დაგეგმვის მიმართულება</a:t>
            </a:r>
          </a:p>
        </p:txBody>
      </p:sp>
      <p:sp>
        <p:nvSpPr>
          <p:cNvPr id="12" name="Rectangle: Rounded Corners 11">
            <a:extLst>
              <a:ext uri="{FF2B5EF4-FFF2-40B4-BE49-F238E27FC236}">
                <a16:creationId xmlns="" xmlns:a16="http://schemas.microsoft.com/office/drawing/2014/main" id="{39AA92CB-DEBA-47AA-89A4-C73AA7B01B92}"/>
              </a:ext>
            </a:extLst>
          </p:cNvPr>
          <p:cNvSpPr/>
          <p:nvPr/>
        </p:nvSpPr>
        <p:spPr>
          <a:xfrm>
            <a:off x="5405207" y="4828341"/>
            <a:ext cx="2965437" cy="759897"/>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სამუშაოს მაძიებლების მიმართულება</a:t>
            </a:r>
          </a:p>
        </p:txBody>
      </p:sp>
      <p:sp>
        <p:nvSpPr>
          <p:cNvPr id="13" name="Rectangle: Rounded Corners 12">
            <a:extLst>
              <a:ext uri="{FF2B5EF4-FFF2-40B4-BE49-F238E27FC236}">
                <a16:creationId xmlns="" xmlns:a16="http://schemas.microsoft.com/office/drawing/2014/main" id="{ABF8A623-7327-46DE-9AEA-8E66DE3E7CBE}"/>
              </a:ext>
            </a:extLst>
          </p:cNvPr>
          <p:cNvSpPr/>
          <p:nvPr/>
        </p:nvSpPr>
        <p:spPr>
          <a:xfrm>
            <a:off x="768863" y="4828341"/>
            <a:ext cx="2928158" cy="759897"/>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მხარდაჭერითი დასაქმების მიმართულება</a:t>
            </a:r>
          </a:p>
        </p:txBody>
      </p:sp>
      <p:sp>
        <p:nvSpPr>
          <p:cNvPr id="14" name="Rectangle: Rounded Corners 13">
            <a:extLst>
              <a:ext uri="{FF2B5EF4-FFF2-40B4-BE49-F238E27FC236}">
                <a16:creationId xmlns="" xmlns:a16="http://schemas.microsoft.com/office/drawing/2014/main" id="{1C16953F-3C55-4FFC-B415-E7975798900B}"/>
              </a:ext>
            </a:extLst>
          </p:cNvPr>
          <p:cNvSpPr/>
          <p:nvPr/>
        </p:nvSpPr>
        <p:spPr>
          <a:xfrm>
            <a:off x="5405207" y="3881861"/>
            <a:ext cx="2965437" cy="759897"/>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დამსაქმებლების მიმართულება</a:t>
            </a:r>
          </a:p>
        </p:txBody>
      </p:sp>
      <p:sp>
        <p:nvSpPr>
          <p:cNvPr id="3" name="Arrow: Down 2">
            <a:extLst>
              <a:ext uri="{FF2B5EF4-FFF2-40B4-BE49-F238E27FC236}">
                <a16:creationId xmlns="" xmlns:a16="http://schemas.microsoft.com/office/drawing/2014/main" id="{903EC3B0-3FBE-4A22-898A-410394DC105A}"/>
              </a:ext>
            </a:extLst>
          </p:cNvPr>
          <p:cNvSpPr/>
          <p:nvPr/>
        </p:nvSpPr>
        <p:spPr>
          <a:xfrm>
            <a:off x="3603457" y="2864574"/>
            <a:ext cx="74000" cy="246247"/>
          </a:xfrm>
          <a:prstGeom prst="downArrow">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16" name="Arrow: Down 15">
            <a:extLst>
              <a:ext uri="{FF2B5EF4-FFF2-40B4-BE49-F238E27FC236}">
                <a16:creationId xmlns="" xmlns:a16="http://schemas.microsoft.com/office/drawing/2014/main" id="{FF6D34F7-E790-4432-BD48-2058E7A1D8D0}"/>
              </a:ext>
            </a:extLst>
          </p:cNvPr>
          <p:cNvSpPr/>
          <p:nvPr/>
        </p:nvSpPr>
        <p:spPr>
          <a:xfrm>
            <a:off x="5548669" y="2864574"/>
            <a:ext cx="74000" cy="246247"/>
          </a:xfrm>
          <a:prstGeom prst="downArrow">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cxnSp>
        <p:nvCxnSpPr>
          <p:cNvPr id="15" name="Straight Connector 14">
            <a:extLst>
              <a:ext uri="{FF2B5EF4-FFF2-40B4-BE49-F238E27FC236}">
                <a16:creationId xmlns="" xmlns:a16="http://schemas.microsoft.com/office/drawing/2014/main" id="{DC5FB8E0-324A-4775-9BC5-19D0BC04B3DF}"/>
              </a:ext>
            </a:extLst>
          </p:cNvPr>
          <p:cNvCxnSpPr>
            <a:cxnSpLocks/>
          </p:cNvCxnSpPr>
          <p:nvPr/>
        </p:nvCxnSpPr>
        <p:spPr>
          <a:xfrm>
            <a:off x="4699474" y="2864574"/>
            <a:ext cx="0" cy="140797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 xmlns:a16="http://schemas.microsoft.com/office/drawing/2014/main" id="{D472342C-CF66-4E28-A24E-F23943FBCE19}"/>
              </a:ext>
            </a:extLst>
          </p:cNvPr>
          <p:cNvCxnSpPr/>
          <p:nvPr/>
        </p:nvCxnSpPr>
        <p:spPr>
          <a:xfrm flipH="1">
            <a:off x="3743908" y="4258490"/>
            <a:ext cx="941177"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 xmlns:a16="http://schemas.microsoft.com/office/drawing/2014/main" id="{874FF2CD-6CFC-42C4-A569-3A1E5D75C008}"/>
              </a:ext>
            </a:extLst>
          </p:cNvPr>
          <p:cNvCxnSpPr>
            <a:cxnSpLocks/>
          </p:cNvCxnSpPr>
          <p:nvPr/>
        </p:nvCxnSpPr>
        <p:spPr>
          <a:xfrm>
            <a:off x="4852928" y="2864574"/>
            <a:ext cx="0" cy="2343715"/>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 xmlns:a16="http://schemas.microsoft.com/office/drawing/2014/main" id="{B7C4DE7A-4C36-4E56-AA43-B19859739653}"/>
              </a:ext>
            </a:extLst>
          </p:cNvPr>
          <p:cNvCxnSpPr>
            <a:cxnSpLocks/>
          </p:cNvCxnSpPr>
          <p:nvPr/>
        </p:nvCxnSpPr>
        <p:spPr>
          <a:xfrm>
            <a:off x="3743908" y="5208289"/>
            <a:ext cx="162018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 xmlns:a16="http://schemas.microsoft.com/office/drawing/2014/main" id="{C5C18B86-2CB8-4F1F-8B5C-4410E937BCBD}"/>
              </a:ext>
            </a:extLst>
          </p:cNvPr>
          <p:cNvCxnSpPr>
            <a:cxnSpLocks/>
          </p:cNvCxnSpPr>
          <p:nvPr/>
        </p:nvCxnSpPr>
        <p:spPr>
          <a:xfrm>
            <a:off x="4852928" y="4259300"/>
            <a:ext cx="51116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39982852"/>
      </p:ext>
    </p:extLst>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00B050"/>
                </a:solidFill>
              </a:rPr>
              <a:t>WORKNET</a:t>
            </a:r>
            <a:r>
              <a:rPr lang="en-US" sz="2800" b="1" dirty="0">
                <a:solidFill>
                  <a:schemeClr val="accent3">
                    <a:lumMod val="50000"/>
                  </a:schemeClr>
                </a:solidFill>
              </a:rPr>
              <a:t> - </a:t>
            </a:r>
            <a:r>
              <a:rPr lang="ka-GE" sz="2800" b="1" dirty="0">
                <a:solidFill>
                  <a:srgbClr val="2479B2"/>
                </a:solidFill>
              </a:rPr>
              <a:t>ეს </a:t>
            </a:r>
            <a:r>
              <a:rPr lang="ka-GE" sz="2800" b="1" dirty="0" smtClean="0">
                <a:solidFill>
                  <a:srgbClr val="2479B2"/>
                </a:solidFill>
              </a:rPr>
              <a:t>არის</a:t>
            </a:r>
            <a:endParaRPr lang="en-US" sz="2800" b="1" dirty="0">
              <a:solidFill>
                <a:srgbClr val="2479B2"/>
              </a:solidFill>
            </a:endParaRPr>
          </a:p>
        </p:txBody>
      </p:sp>
      <p:sp>
        <p:nvSpPr>
          <p:cNvPr id="3" name="Content Placeholder 2"/>
          <p:cNvSpPr>
            <a:spLocks noGrp="1"/>
          </p:cNvSpPr>
          <p:nvPr>
            <p:ph idx="1"/>
          </p:nvPr>
        </p:nvSpPr>
        <p:spPr>
          <a:xfrm>
            <a:off x="457200" y="1412776"/>
            <a:ext cx="8229600" cy="5120627"/>
          </a:xfrm>
        </p:spPr>
        <p:txBody>
          <a:bodyPr>
            <a:normAutofit lnSpcReduction="10000"/>
          </a:bodyPr>
          <a:lstStyle/>
          <a:p>
            <a:pPr marL="0" indent="0">
              <a:spcAft>
                <a:spcPts val="1200"/>
              </a:spcAft>
              <a:buNone/>
            </a:pPr>
            <a:r>
              <a:rPr lang="ka-GE" sz="1800" dirty="0" smtClean="0">
                <a:solidFill>
                  <a:schemeClr val="tx1">
                    <a:lumMod val="75000"/>
                    <a:lumOff val="25000"/>
                  </a:schemeClr>
                </a:solidFill>
              </a:rPr>
              <a:t>	ელექტრონული </a:t>
            </a:r>
            <a:r>
              <a:rPr lang="ka-GE" sz="1800" dirty="0">
                <a:solidFill>
                  <a:schemeClr val="tx1">
                    <a:lumMod val="75000"/>
                    <a:lumOff val="25000"/>
                  </a:schemeClr>
                </a:solidFill>
              </a:rPr>
              <a:t>სივრცე, რომელიც შეიქმნა სახელმწიფოს </a:t>
            </a:r>
            <a:r>
              <a:rPr lang="ka-GE" sz="1800" dirty="0" smtClean="0">
                <a:solidFill>
                  <a:schemeClr val="tx1">
                    <a:lumMod val="75000"/>
                    <a:lumOff val="25000"/>
                  </a:schemeClr>
                </a:solidFill>
              </a:rPr>
              <a:t>	გადაწყვეტილებით </a:t>
            </a:r>
            <a:r>
              <a:rPr lang="ka-GE" sz="1800" dirty="0">
                <a:solidFill>
                  <a:schemeClr val="tx1">
                    <a:lumMod val="75000"/>
                    <a:lumOff val="25000"/>
                  </a:schemeClr>
                </a:solidFill>
              </a:rPr>
              <a:t>და </a:t>
            </a:r>
            <a:r>
              <a:rPr lang="ka-GE" sz="1800" dirty="0" smtClean="0">
                <a:solidFill>
                  <a:schemeClr val="tx1">
                    <a:lumMod val="75000"/>
                    <a:lumOff val="25000"/>
                  </a:schemeClr>
                </a:solidFill>
              </a:rPr>
              <a:t>ხელშეწყობით;</a:t>
            </a:r>
            <a:r>
              <a:rPr lang="ka-GE" sz="1800" dirty="0">
                <a:solidFill>
                  <a:schemeClr val="tx1">
                    <a:lumMod val="75000"/>
                    <a:lumOff val="25000"/>
                  </a:schemeClr>
                </a:solidFill>
              </a:rPr>
              <a:t> </a:t>
            </a:r>
            <a:endParaRPr lang="ka-GE" sz="1800" dirty="0" smtClean="0">
              <a:solidFill>
                <a:schemeClr val="tx1">
                  <a:lumMod val="75000"/>
                  <a:lumOff val="25000"/>
                </a:schemeClr>
              </a:solidFill>
            </a:endParaRPr>
          </a:p>
          <a:p>
            <a:pPr marL="0" indent="0">
              <a:spcAft>
                <a:spcPts val="1200"/>
              </a:spcAft>
              <a:buNone/>
            </a:pPr>
            <a:r>
              <a:rPr lang="ka-GE" sz="1800" dirty="0">
                <a:solidFill>
                  <a:schemeClr val="tx1">
                    <a:lumMod val="75000"/>
                    <a:lumOff val="25000"/>
                  </a:schemeClr>
                </a:solidFill>
              </a:rPr>
              <a:t>	</a:t>
            </a:r>
            <a:r>
              <a:rPr lang="ka-GE" sz="1800" dirty="0" smtClean="0">
                <a:solidFill>
                  <a:schemeClr val="tx1">
                    <a:lumMod val="75000"/>
                    <a:lumOff val="25000"/>
                  </a:schemeClr>
                </a:solidFill>
              </a:rPr>
              <a:t>პორტალი</a:t>
            </a:r>
            <a:r>
              <a:rPr lang="ka-GE" sz="1800" dirty="0">
                <a:solidFill>
                  <a:schemeClr val="tx1">
                    <a:lumMod val="75000"/>
                    <a:lumOff val="25000"/>
                  </a:schemeClr>
                </a:solidFill>
              </a:rPr>
              <a:t>, სადაც უნდა </a:t>
            </a:r>
            <a:r>
              <a:rPr lang="ka-GE" sz="1800" dirty="0" smtClean="0">
                <a:solidFill>
                  <a:schemeClr val="tx1">
                    <a:lumMod val="75000"/>
                    <a:lumOff val="25000"/>
                  </a:schemeClr>
                </a:solidFill>
              </a:rPr>
              <a:t>დარეგისტრირდეთ;</a:t>
            </a:r>
          </a:p>
          <a:p>
            <a:pPr marL="0" indent="0">
              <a:spcAft>
                <a:spcPts val="1200"/>
              </a:spcAft>
              <a:buNone/>
            </a:pPr>
            <a:r>
              <a:rPr lang="ka-GE" sz="1800" dirty="0" smtClean="0">
                <a:solidFill>
                  <a:schemeClr val="tx1">
                    <a:lumMod val="75000"/>
                    <a:lumOff val="25000"/>
                  </a:schemeClr>
                </a:solidFill>
              </a:rPr>
              <a:t>	პროგრამა</a:t>
            </a:r>
            <a:r>
              <a:rPr lang="ka-GE" sz="1800" dirty="0">
                <a:solidFill>
                  <a:schemeClr val="tx1">
                    <a:lumMod val="75000"/>
                    <a:lumOff val="25000"/>
                  </a:schemeClr>
                </a:solidFill>
              </a:rPr>
              <a:t>, რომელიც გაძლევთ განვითარების </a:t>
            </a:r>
            <a:r>
              <a:rPr lang="ka-GE" sz="1800" dirty="0" smtClean="0">
                <a:solidFill>
                  <a:schemeClr val="tx1">
                    <a:lumMod val="75000"/>
                    <a:lumOff val="25000"/>
                  </a:schemeClr>
                </a:solidFill>
              </a:rPr>
              <a:t>შესაძლებლობას;</a:t>
            </a:r>
          </a:p>
          <a:p>
            <a:pPr marL="0" indent="0">
              <a:spcAft>
                <a:spcPts val="1200"/>
              </a:spcAft>
              <a:buNone/>
            </a:pPr>
            <a:r>
              <a:rPr lang="ka-GE" sz="1800" dirty="0" smtClean="0">
                <a:solidFill>
                  <a:schemeClr val="tx1">
                    <a:lumMod val="75000"/>
                    <a:lumOff val="25000"/>
                  </a:schemeClr>
                </a:solidFill>
              </a:rPr>
              <a:t>                 გაწვდით </a:t>
            </a:r>
            <a:r>
              <a:rPr lang="ka-GE" sz="1800" kern="0" noProof="1" smtClean="0">
                <a:solidFill>
                  <a:schemeClr val="tx1">
                    <a:lumMod val="75000"/>
                    <a:lumOff val="25000"/>
                  </a:schemeClr>
                </a:solidFill>
              </a:rPr>
              <a:t>ინფორმაციას </a:t>
            </a:r>
            <a:r>
              <a:rPr lang="ka-GE" sz="1800" kern="0" noProof="1">
                <a:solidFill>
                  <a:schemeClr val="tx1">
                    <a:lumMod val="75000"/>
                    <a:lumOff val="25000"/>
                  </a:schemeClr>
                </a:solidFill>
              </a:rPr>
              <a:t>ქვეყანაში </a:t>
            </a:r>
            <a:r>
              <a:rPr lang="ka-GE" sz="1800" kern="0" noProof="1" smtClean="0">
                <a:solidFill>
                  <a:schemeClr val="tx1">
                    <a:lumMod val="75000"/>
                    <a:lumOff val="25000"/>
                  </a:schemeClr>
                </a:solidFill>
              </a:rPr>
              <a:t>მიმდ</a:t>
            </a:r>
            <a:r>
              <a:rPr lang="ka-GE" sz="1800" kern="0" noProof="1">
                <a:solidFill>
                  <a:schemeClr val="tx1">
                    <a:lumMod val="75000"/>
                    <a:lumOff val="25000"/>
                  </a:schemeClr>
                </a:solidFill>
              </a:rPr>
              <a:t>ი</a:t>
            </a:r>
            <a:r>
              <a:rPr lang="ka-GE" sz="1800" kern="0" noProof="1" smtClean="0">
                <a:solidFill>
                  <a:schemeClr val="tx1">
                    <a:lumMod val="75000"/>
                    <a:lumOff val="25000"/>
                  </a:schemeClr>
                </a:solidFill>
              </a:rPr>
              <a:t>ნარე </a:t>
            </a:r>
            <a:r>
              <a:rPr lang="ka-GE" sz="1800" kern="0" noProof="1">
                <a:solidFill>
                  <a:schemeClr val="tx1">
                    <a:lumMod val="75000"/>
                    <a:lumOff val="25000"/>
                  </a:schemeClr>
                </a:solidFill>
              </a:rPr>
              <a:t>ვაკანსიებისა და </a:t>
            </a:r>
            <a:r>
              <a:rPr lang="ka-GE" sz="1800" kern="0" noProof="1" smtClean="0">
                <a:solidFill>
                  <a:schemeClr val="tx1">
                    <a:lumMod val="75000"/>
                    <a:lumOff val="25000"/>
                  </a:schemeClr>
                </a:solidFill>
              </a:rPr>
              <a:t>	დასაქმების </a:t>
            </a:r>
            <a:r>
              <a:rPr lang="ka-GE" sz="1800" kern="0" noProof="1">
                <a:solidFill>
                  <a:schemeClr val="tx1">
                    <a:lumMod val="75000"/>
                    <a:lumOff val="25000"/>
                  </a:schemeClr>
                </a:solidFill>
              </a:rPr>
              <a:t>ხელშემწყობი </a:t>
            </a:r>
            <a:r>
              <a:rPr lang="ka-GE" sz="1800" kern="0" noProof="1" smtClean="0">
                <a:solidFill>
                  <a:schemeClr val="tx1">
                    <a:lumMod val="75000"/>
                    <a:lumOff val="25000"/>
                  </a:schemeClr>
                </a:solidFill>
              </a:rPr>
              <a:t>პროგრამების შესახებ.</a:t>
            </a:r>
          </a:p>
          <a:p>
            <a:pPr marL="0" indent="0">
              <a:spcAft>
                <a:spcPts val="1200"/>
              </a:spcAft>
              <a:buNone/>
            </a:pPr>
            <a:endParaRPr lang="ka-GE" sz="1200" kern="0" noProof="1">
              <a:solidFill>
                <a:schemeClr val="tx1">
                  <a:lumMod val="75000"/>
                  <a:lumOff val="25000"/>
                </a:schemeClr>
              </a:solidFill>
            </a:endParaRPr>
          </a:p>
          <a:p>
            <a:pPr marL="0" indent="0" algn="ctr">
              <a:spcAft>
                <a:spcPts val="1200"/>
              </a:spcAft>
              <a:buNone/>
            </a:pPr>
            <a:r>
              <a:rPr lang="en-US" b="1" dirty="0" smtClean="0">
                <a:solidFill>
                  <a:srgbClr val="2479B2"/>
                </a:solidFill>
              </a:rPr>
              <a:t>WORKNET.GOV.GE</a:t>
            </a:r>
            <a:r>
              <a:rPr lang="en-US" kern="0" noProof="1" smtClean="0">
                <a:solidFill>
                  <a:schemeClr val="tx1">
                    <a:lumMod val="75000"/>
                    <a:lumOff val="25000"/>
                  </a:schemeClr>
                </a:solidFill>
              </a:rPr>
              <a:t>-</a:t>
            </a:r>
            <a:r>
              <a:rPr lang="ka-GE" kern="0" noProof="1" smtClean="0">
                <a:solidFill>
                  <a:schemeClr val="tx1">
                    <a:lumMod val="75000"/>
                    <a:lumOff val="25000"/>
                  </a:schemeClr>
                </a:solidFill>
              </a:rPr>
              <a:t>ზე რეგისტრაცია უფასოა! </a:t>
            </a:r>
          </a:p>
          <a:p>
            <a:pPr marL="0" indent="0" algn="ctr">
              <a:spcAft>
                <a:spcPts val="1200"/>
              </a:spcAft>
              <a:buNone/>
            </a:pPr>
            <a:r>
              <a:rPr lang="ka-GE" sz="1800" kern="0" noProof="1" smtClean="0">
                <a:solidFill>
                  <a:schemeClr val="tx1">
                    <a:lumMod val="75000"/>
                    <a:lumOff val="25000"/>
                  </a:schemeClr>
                </a:solidFill>
              </a:rPr>
              <a:t>როგორც სამუშაოს მაძიებლებისთვის, ასევე დამსაქმებლებისთვის</a:t>
            </a:r>
          </a:p>
          <a:p>
            <a:pPr marL="0" indent="0" algn="ctr">
              <a:spcAft>
                <a:spcPts val="1200"/>
              </a:spcAft>
              <a:buNone/>
            </a:pPr>
            <a:r>
              <a:rPr lang="ka-GE" sz="1800" kern="0" noProof="1" smtClean="0">
                <a:solidFill>
                  <a:schemeClr val="tx1">
                    <a:lumMod val="75000"/>
                    <a:lumOff val="25000"/>
                  </a:schemeClr>
                </a:solidFill>
              </a:rPr>
              <a:t>საქართველოს მთავრობის 2017 წლის, 01 ივნისის N270 დადგენილებით, სიღარიბის დაძლევის პროგრამის ფარგლებში, სოციალურად დაუცველი არამომუშავე შრომისუნარიანი პირებისთვის </a:t>
            </a:r>
            <a:r>
              <a:rPr lang="en-US" sz="1800" b="1" kern="0" noProof="1" smtClean="0">
                <a:solidFill>
                  <a:schemeClr val="tx1">
                    <a:lumMod val="75000"/>
                    <a:lumOff val="25000"/>
                  </a:schemeClr>
                </a:solidFill>
              </a:rPr>
              <a:t>WORKNET</a:t>
            </a:r>
            <a:r>
              <a:rPr lang="en-US" sz="1800" kern="0" noProof="1" smtClean="0">
                <a:solidFill>
                  <a:schemeClr val="tx1">
                    <a:lumMod val="75000"/>
                    <a:lumOff val="25000"/>
                  </a:schemeClr>
                </a:solidFill>
              </a:rPr>
              <a:t>-</a:t>
            </a:r>
            <a:r>
              <a:rPr lang="ka-GE" sz="1800" kern="0" noProof="1">
                <a:solidFill>
                  <a:schemeClr val="tx1">
                    <a:lumMod val="75000"/>
                    <a:lumOff val="25000"/>
                  </a:schemeClr>
                </a:solidFill>
              </a:rPr>
              <a:t>ზე რეგისტრაცია </a:t>
            </a:r>
            <a:br>
              <a:rPr lang="ka-GE" sz="1800" kern="0" noProof="1">
                <a:solidFill>
                  <a:schemeClr val="tx1">
                    <a:lumMod val="75000"/>
                    <a:lumOff val="25000"/>
                  </a:schemeClr>
                </a:solidFill>
              </a:rPr>
            </a:br>
            <a:r>
              <a:rPr lang="ka-GE" sz="1800" kern="0" noProof="1" smtClean="0">
                <a:solidFill>
                  <a:schemeClr val="tx1">
                    <a:lumMod val="75000"/>
                    <a:lumOff val="25000"/>
                  </a:schemeClr>
                </a:solidFill>
              </a:rPr>
              <a:t>სავალდებულო გახდა!</a:t>
            </a:r>
            <a:endParaRPr lang="ka-GE" sz="1800" kern="0" noProof="1">
              <a:solidFill>
                <a:schemeClr val="tx1">
                  <a:lumMod val="75000"/>
                  <a:lumOff val="25000"/>
                </a:schemeClr>
              </a:solidFill>
            </a:endParaRPr>
          </a:p>
          <a:p>
            <a:pPr marL="0" indent="0">
              <a:spcAft>
                <a:spcPts val="1200"/>
              </a:spcAft>
              <a:buNone/>
            </a:pPr>
            <a:endParaRPr lang="ka-GE" sz="1800" kern="0" noProof="1" smtClean="0">
              <a:solidFill>
                <a:schemeClr val="tx1">
                  <a:lumMod val="75000"/>
                  <a:lumOff val="25000"/>
                </a:schemeClr>
              </a:solidFill>
            </a:endParaRPr>
          </a:p>
          <a:p>
            <a:pPr marL="0" indent="0">
              <a:spcAft>
                <a:spcPts val="1200"/>
              </a:spcAft>
              <a:buNone/>
            </a:pPr>
            <a:endParaRPr lang="ka-GE" sz="1800" kern="0" noProof="1">
              <a:solidFill>
                <a:schemeClr val="tx1">
                  <a:lumMod val="75000"/>
                  <a:lumOff val="25000"/>
                </a:schemeClr>
              </a:solidFill>
            </a:endParaRPr>
          </a:p>
        </p:txBody>
      </p:sp>
      <p:sp>
        <p:nvSpPr>
          <p:cNvPr id="4" name="Right Arrow 3"/>
          <p:cNvSpPr/>
          <p:nvPr/>
        </p:nvSpPr>
        <p:spPr>
          <a:xfrm>
            <a:off x="827584" y="1412776"/>
            <a:ext cx="360042" cy="3305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827584" y="2095226"/>
            <a:ext cx="360042" cy="3305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827584" y="2564904"/>
            <a:ext cx="360042" cy="3305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
        <p:nvSpPr>
          <p:cNvPr id="9" name="Right Arrow 8"/>
          <p:cNvSpPr/>
          <p:nvPr/>
        </p:nvSpPr>
        <p:spPr>
          <a:xfrm>
            <a:off x="827584" y="3068960"/>
            <a:ext cx="360042" cy="3305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938235"/>
      </p:ext>
    </p:extLst>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435280" cy="2362274"/>
          </a:xfrm>
        </p:spPr>
        <p:txBody>
          <a:bodyPr>
            <a:noAutofit/>
          </a:bodyPr>
          <a:lstStyle/>
          <a:p>
            <a:pPr algn="ctr"/>
            <a:r>
              <a:rPr lang="ka-GE" sz="2800" b="1" dirty="0">
                <a:solidFill>
                  <a:srgbClr val="2479B2"/>
                </a:solidFill>
              </a:rPr>
              <a:t>დეპარტამენტის </a:t>
            </a:r>
            <a:r>
              <a:rPr lang="ka-GE" sz="2800" b="1" dirty="0" smtClean="0">
                <a:solidFill>
                  <a:srgbClr val="2479B2"/>
                </a:solidFill>
              </a:rPr>
              <a:t>მიზნები</a:t>
            </a:r>
            <a:r>
              <a:rPr lang="ka-GE" sz="2800" b="1" dirty="0" smtClean="0">
                <a:solidFill>
                  <a:schemeClr val="accent3">
                    <a:lumMod val="50000"/>
                  </a:schemeClr>
                </a:solidFill>
              </a:rPr>
              <a:t/>
            </a:r>
            <a:br>
              <a:rPr lang="ka-GE" sz="2800" b="1" dirty="0" smtClean="0">
                <a:solidFill>
                  <a:schemeClr val="accent3">
                    <a:lumMod val="50000"/>
                  </a:schemeClr>
                </a:solidFill>
              </a:rPr>
            </a:br>
            <a:r>
              <a:rPr lang="ka-GE" sz="1200" b="1" dirty="0" smtClean="0">
                <a:solidFill>
                  <a:schemeClr val="accent3">
                    <a:lumMod val="50000"/>
                  </a:schemeClr>
                </a:solidFill>
              </a:rPr>
              <a:t/>
            </a:r>
            <a:br>
              <a:rPr lang="ka-GE" sz="1200" b="1" dirty="0" smtClean="0">
                <a:solidFill>
                  <a:schemeClr val="accent3">
                    <a:lumMod val="50000"/>
                  </a:schemeClr>
                </a:solidFill>
              </a:rPr>
            </a:br>
            <a:r>
              <a:rPr lang="en-US" sz="1400" b="1" dirty="0" smtClean="0">
                <a:solidFill>
                  <a:schemeClr val="tx1">
                    <a:lumMod val="75000"/>
                    <a:lumOff val="25000"/>
                  </a:schemeClr>
                </a:solidFill>
              </a:rPr>
              <a:t/>
            </a:r>
            <a:br>
              <a:rPr lang="en-US" sz="1400" b="1" dirty="0" smtClean="0">
                <a:solidFill>
                  <a:schemeClr val="tx1">
                    <a:lumMod val="75000"/>
                    <a:lumOff val="25000"/>
                  </a:schemeClr>
                </a:solidFill>
              </a:rPr>
            </a:br>
            <a:r>
              <a:rPr lang="ka-GE" sz="1800" dirty="0" smtClean="0">
                <a:solidFill>
                  <a:schemeClr val="tx1">
                    <a:lumMod val="75000"/>
                    <a:lumOff val="25000"/>
                  </a:schemeClr>
                </a:solidFill>
              </a:rPr>
              <a:t>დასაქმების პროგრამების დეპარტამენტი</a:t>
            </a:r>
            <a:r>
              <a:rPr lang="en-US" sz="1800" dirty="0">
                <a:solidFill>
                  <a:schemeClr val="tx1">
                    <a:lumMod val="75000"/>
                    <a:lumOff val="25000"/>
                  </a:schemeClr>
                </a:solidFill>
              </a:rPr>
              <a:t> </a:t>
            </a:r>
            <a:r>
              <a:rPr lang="ka-GE" sz="1800" dirty="0" smtClean="0">
                <a:solidFill>
                  <a:schemeClr val="tx1">
                    <a:lumMod val="75000"/>
                    <a:lumOff val="25000"/>
                  </a:schemeClr>
                </a:solidFill>
              </a:rPr>
              <a:t>არის  სახელმწიფო ორგანიზაცია, რომელიც აკავშირებს დამსაქმებლებს სამუშაოს მაძიებლებთან და ინფორმაციის მოპოვება-გადაცემის, აქტიური ღონისძიებების გატარებისა და ინდივიდუალური მიდგომების გზით</a:t>
            </a:r>
            <a:r>
              <a:rPr lang="en-US" sz="1800" dirty="0" smtClean="0">
                <a:solidFill>
                  <a:schemeClr val="tx1">
                    <a:lumMod val="75000"/>
                    <a:lumOff val="25000"/>
                  </a:schemeClr>
                </a:solidFill>
              </a:rPr>
              <a:t>,</a:t>
            </a:r>
            <a:r>
              <a:rPr lang="ka-GE" sz="1800" dirty="0" smtClean="0">
                <a:solidFill>
                  <a:schemeClr val="tx1">
                    <a:lumMod val="75000"/>
                    <a:lumOff val="25000"/>
                  </a:schemeClr>
                </a:solidFill>
              </a:rPr>
              <a:t> ხელს უწყობს შრომის ბაზრის მოთხოვნა-მიწოდებას შორის ბალანსის დაცვას.</a:t>
            </a:r>
            <a:r>
              <a:rPr lang="en-US" sz="1600" dirty="0" smtClean="0">
                <a:solidFill>
                  <a:schemeClr val="tx1">
                    <a:lumMod val="65000"/>
                    <a:lumOff val="35000"/>
                  </a:schemeClr>
                </a:solidFill>
              </a:rPr>
              <a:t/>
            </a:r>
            <a:br>
              <a:rPr lang="en-US" sz="1600" dirty="0" smtClean="0">
                <a:solidFill>
                  <a:schemeClr val="tx1">
                    <a:lumMod val="65000"/>
                    <a:lumOff val="35000"/>
                  </a:schemeClr>
                </a:solidFill>
              </a:rPr>
            </a:br>
            <a:endParaRPr lang="en-US" sz="1600" dirty="0">
              <a:solidFill>
                <a:schemeClr val="tx1">
                  <a:lumMod val="65000"/>
                  <a:lumOff val="35000"/>
                </a:schemeClr>
              </a:solidFill>
            </a:endParaRPr>
          </a:p>
        </p:txBody>
      </p:sp>
      <p:sp>
        <p:nvSpPr>
          <p:cNvPr id="3" name="Content Placeholder 2"/>
          <p:cNvSpPr>
            <a:spLocks noGrp="1"/>
          </p:cNvSpPr>
          <p:nvPr>
            <p:ph idx="1"/>
          </p:nvPr>
        </p:nvSpPr>
        <p:spPr>
          <a:xfrm>
            <a:off x="457200" y="2575446"/>
            <a:ext cx="8229600" cy="3305614"/>
          </a:xfrm>
        </p:spPr>
        <p:txBody>
          <a:bodyPr>
            <a:normAutofit/>
          </a:bodyPr>
          <a:lstStyle/>
          <a:p>
            <a:pPr marL="0" indent="0">
              <a:buNone/>
            </a:pPr>
            <a:r>
              <a:rPr lang="ka-GE" sz="1800" dirty="0" smtClean="0">
                <a:solidFill>
                  <a:schemeClr val="tx1">
                    <a:lumMod val="75000"/>
                    <a:lumOff val="25000"/>
                  </a:schemeClr>
                </a:solidFill>
              </a:rPr>
              <a:t>             </a:t>
            </a:r>
          </a:p>
          <a:p>
            <a:pPr marL="0" indent="0">
              <a:buNone/>
            </a:pPr>
            <a:r>
              <a:rPr lang="ka-GE" sz="1800" dirty="0">
                <a:solidFill>
                  <a:schemeClr val="tx1">
                    <a:lumMod val="75000"/>
                    <a:lumOff val="25000"/>
                  </a:schemeClr>
                </a:solidFill>
              </a:rPr>
              <a:t> </a:t>
            </a:r>
            <a:r>
              <a:rPr lang="ka-GE" sz="1800" dirty="0" smtClean="0">
                <a:solidFill>
                  <a:schemeClr val="tx1">
                    <a:lumMod val="75000"/>
                    <a:lumOff val="25000"/>
                  </a:schemeClr>
                </a:solidFill>
              </a:rPr>
              <a:t>             უმუშევრობის დონის შემცირება;</a:t>
            </a:r>
            <a:br>
              <a:rPr lang="ka-GE" sz="1800" dirty="0" smtClean="0">
                <a:solidFill>
                  <a:schemeClr val="tx1">
                    <a:lumMod val="75000"/>
                    <a:lumOff val="25000"/>
                  </a:schemeClr>
                </a:solidFill>
              </a:rPr>
            </a:br>
            <a:r>
              <a:rPr lang="ka-GE" sz="1800" dirty="0" smtClean="0">
                <a:solidFill>
                  <a:schemeClr val="tx1">
                    <a:lumMod val="75000"/>
                    <a:lumOff val="25000"/>
                  </a:schemeClr>
                </a:solidFill>
              </a:rPr>
              <a:t>              </a:t>
            </a:r>
            <a:br>
              <a:rPr lang="ka-GE" sz="1800" dirty="0" smtClean="0">
                <a:solidFill>
                  <a:schemeClr val="tx1">
                    <a:lumMod val="75000"/>
                    <a:lumOff val="25000"/>
                  </a:schemeClr>
                </a:solidFill>
              </a:rPr>
            </a:br>
            <a:r>
              <a:rPr lang="ka-GE" sz="1800" dirty="0" smtClean="0">
                <a:solidFill>
                  <a:schemeClr val="tx1">
                    <a:lumMod val="75000"/>
                    <a:lumOff val="25000"/>
                  </a:schemeClr>
                </a:solidFill>
              </a:rPr>
              <a:t>              დასაქმების ხელშეწყობა;</a:t>
            </a:r>
          </a:p>
          <a:p>
            <a:pPr marL="0" indent="0">
              <a:buNone/>
            </a:pPr>
            <a:endParaRPr lang="ka-GE" sz="800" dirty="0" smtClean="0">
              <a:solidFill>
                <a:schemeClr val="tx1">
                  <a:lumMod val="75000"/>
                  <a:lumOff val="25000"/>
                </a:schemeClr>
              </a:solidFill>
            </a:endParaRPr>
          </a:p>
          <a:p>
            <a:pPr marL="0" indent="0">
              <a:buNone/>
            </a:pPr>
            <a:r>
              <a:rPr lang="ka-GE" sz="1800" dirty="0">
                <a:solidFill>
                  <a:schemeClr val="tx1">
                    <a:lumMod val="75000"/>
                    <a:lumOff val="25000"/>
                  </a:schemeClr>
                </a:solidFill>
              </a:rPr>
              <a:t> </a:t>
            </a:r>
            <a:r>
              <a:rPr lang="ka-GE" sz="1800" dirty="0" smtClean="0">
                <a:solidFill>
                  <a:schemeClr val="tx1">
                    <a:lumMod val="75000"/>
                    <a:lumOff val="25000"/>
                  </a:schemeClr>
                </a:solidFill>
              </a:rPr>
              <a:t>             შრომის მოთხოვნა/მიწოდების ეფექტური სინთეზის უზრუნველყოფა.</a:t>
            </a:r>
          </a:p>
        </p:txBody>
      </p:sp>
      <p:pic>
        <p:nvPicPr>
          <p:cNvPr id="19" name="Picture 18"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755574" y="2970699"/>
            <a:ext cx="360042" cy="33056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755574" y="3459265"/>
            <a:ext cx="360042" cy="33056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755574" y="3947831"/>
            <a:ext cx="360042" cy="33056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4428857"/>
            <a:ext cx="4968552" cy="1691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pPr algn="ctr"/>
            <a:r>
              <a:rPr lang="ka-GE" sz="2800" b="1" dirty="0">
                <a:solidFill>
                  <a:srgbClr val="2479B2"/>
                </a:solidFill>
              </a:rPr>
              <a:t>მომსახურების </a:t>
            </a:r>
            <a:r>
              <a:rPr lang="ka-GE" sz="2800" b="1" dirty="0" smtClean="0">
                <a:solidFill>
                  <a:srgbClr val="2479B2"/>
                </a:solidFill>
              </a:rPr>
              <a:t>ცენტრები</a:t>
            </a:r>
            <a:endParaRPr lang="en-US" sz="2800" b="1" dirty="0">
              <a:solidFill>
                <a:srgbClr val="2479B2"/>
              </a:solidFill>
            </a:endParaRPr>
          </a:p>
        </p:txBody>
      </p:sp>
      <p:sp>
        <p:nvSpPr>
          <p:cNvPr id="3" name="Content Placeholder 2"/>
          <p:cNvSpPr>
            <a:spLocks noGrp="1"/>
          </p:cNvSpPr>
          <p:nvPr>
            <p:ph idx="1"/>
          </p:nvPr>
        </p:nvSpPr>
        <p:spPr>
          <a:xfrm>
            <a:off x="457200" y="1093255"/>
            <a:ext cx="8229600" cy="4525963"/>
          </a:xfrm>
        </p:spPr>
        <p:txBody>
          <a:bodyPr>
            <a:normAutofit/>
          </a:bodyPr>
          <a:lstStyle/>
          <a:p>
            <a:pPr marL="0" indent="0" algn="ctr">
              <a:buNone/>
            </a:pPr>
            <a:r>
              <a:rPr lang="ka-GE" sz="1800" dirty="0">
                <a:solidFill>
                  <a:schemeClr val="tx1">
                    <a:lumMod val="75000"/>
                    <a:lumOff val="25000"/>
                  </a:schemeClr>
                </a:solidFill>
              </a:rPr>
              <a:t>დასაქმების ხელშეწყობის სერვისით სარგებლობა შესაძლებელია ნებისმიერ რაიონულ ცენტრსა </a:t>
            </a:r>
            <a:r>
              <a:rPr lang="ka-GE" sz="1800" dirty="0" smtClean="0">
                <a:solidFill>
                  <a:schemeClr val="tx1">
                    <a:lumMod val="75000"/>
                    <a:lumOff val="25000"/>
                  </a:schemeClr>
                </a:solidFill>
              </a:rPr>
              <a:t>და </a:t>
            </a:r>
            <a:r>
              <a:rPr lang="ka-GE" sz="1800" dirty="0">
                <a:solidFill>
                  <a:schemeClr val="tx1">
                    <a:lumMod val="75000"/>
                    <a:lumOff val="25000"/>
                  </a:schemeClr>
                </a:solidFill>
              </a:rPr>
              <a:t>ქალაქში. </a:t>
            </a:r>
          </a:p>
          <a:p>
            <a:pPr marL="0" indent="0" algn="ctr">
              <a:buNone/>
            </a:pPr>
            <a:r>
              <a:rPr lang="ka-GE" sz="3600" b="1" dirty="0" smtClean="0">
                <a:solidFill>
                  <a:srgbClr val="2479B2"/>
                </a:solidFill>
              </a:rPr>
              <a:t>ჩვენი მომსახურება უფასოა!</a:t>
            </a:r>
          </a:p>
          <a:p>
            <a:pPr marL="0" indent="0" algn="ctr">
              <a:buNone/>
            </a:pPr>
            <a:endParaRPr lang="ka-GE" sz="1800" dirty="0" smtClean="0">
              <a:solidFill>
                <a:srgbClr val="820000"/>
              </a:solidFill>
            </a:endParaRPr>
          </a:p>
          <a:p>
            <a:pPr>
              <a:buFont typeface="Wingdings" panose="05000000000000000000" pitchFamily="2" charset="2"/>
              <a:buChar char="v"/>
            </a:pPr>
            <a:endParaRPr lang="ka-GE" sz="1600" dirty="0">
              <a:solidFill>
                <a:schemeClr val="tx1">
                  <a:lumMod val="75000"/>
                  <a:lumOff val="25000"/>
                </a:schemeClr>
              </a:solidFill>
            </a:endParaRPr>
          </a:p>
          <a:p>
            <a:pPr>
              <a:buFont typeface="Wingdings" panose="05000000000000000000" pitchFamily="2" charset="2"/>
              <a:buChar char="v"/>
            </a:pPr>
            <a:endParaRPr lang="ka-GE" sz="1600" dirty="0">
              <a:solidFill>
                <a:schemeClr val="tx1">
                  <a:lumMod val="75000"/>
                  <a:lumOff val="25000"/>
                </a:schemeClr>
              </a:solidFill>
            </a:endParaRPr>
          </a:p>
          <a:p>
            <a:pPr>
              <a:buFont typeface="Wingdings" panose="05000000000000000000" pitchFamily="2" charset="2"/>
              <a:buChar char="v"/>
            </a:pPr>
            <a:endParaRPr lang="ka-GE" sz="1600" dirty="0">
              <a:solidFill>
                <a:schemeClr val="tx1">
                  <a:lumMod val="75000"/>
                  <a:lumOff val="25000"/>
                </a:schemeClr>
              </a:solidFill>
            </a:endParaRPr>
          </a:p>
          <a:p>
            <a:pPr marL="0" indent="0">
              <a:buNone/>
            </a:pPr>
            <a:endParaRPr lang="ka-GE" sz="900" dirty="0">
              <a:solidFill>
                <a:schemeClr val="tx1">
                  <a:lumMod val="75000"/>
                  <a:lumOff val="25000"/>
                </a:schemeClr>
              </a:solidFill>
            </a:endParaRPr>
          </a:p>
          <a:p>
            <a:pPr marL="0" indent="0">
              <a:buNone/>
            </a:pPr>
            <a:endParaRPr lang="ka-GE" sz="1600" dirty="0" smtClean="0">
              <a:solidFill>
                <a:schemeClr val="tx1">
                  <a:lumMod val="65000"/>
                  <a:lumOff val="35000"/>
                </a:schemeClr>
              </a:solidFill>
            </a:endParaRPr>
          </a:p>
          <a:p>
            <a:pPr marL="0" indent="0">
              <a:buNone/>
            </a:pPr>
            <a:r>
              <a:rPr lang="ka-GE" sz="1800" dirty="0" smtClean="0">
                <a:solidFill>
                  <a:schemeClr val="tx1">
                    <a:lumMod val="65000"/>
                    <a:lumOff val="35000"/>
                  </a:schemeClr>
                </a:solidFill>
              </a:rPr>
              <a:t>69 მომსახურების</a:t>
            </a:r>
            <a:br>
              <a:rPr lang="ka-GE" sz="1800" dirty="0" smtClean="0">
                <a:solidFill>
                  <a:schemeClr val="tx1">
                    <a:lumMod val="65000"/>
                    <a:lumOff val="35000"/>
                  </a:schemeClr>
                </a:solidFill>
              </a:rPr>
            </a:br>
            <a:r>
              <a:rPr lang="ka-GE" sz="1800" dirty="0" smtClean="0">
                <a:solidFill>
                  <a:schemeClr val="tx1">
                    <a:lumMod val="65000"/>
                    <a:lumOff val="35000"/>
                  </a:schemeClr>
                </a:solidFill>
              </a:rPr>
              <a:t>          ცენტრი</a:t>
            </a:r>
            <a:endParaRPr lang="ka-GE" sz="1800" dirty="0">
              <a:solidFill>
                <a:schemeClr val="tx1">
                  <a:lumMod val="65000"/>
                  <a:lumOff val="35000"/>
                </a:schemeClr>
              </a:solidFill>
            </a:endParaRPr>
          </a:p>
        </p:txBody>
      </p:sp>
      <p:pic>
        <p:nvPicPr>
          <p:cNvPr id="4" name="Content Placeholder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343139"/>
            <a:ext cx="7488832" cy="3894193"/>
          </a:xfrm>
          <a:prstGeom prst="rect">
            <a:avLst/>
          </a:prstGeom>
        </p:spPr>
      </p:pic>
      <p:pic>
        <p:nvPicPr>
          <p:cNvPr id="6" name="Picture 5"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Business plan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3AB631-2C77-48E2-965F-5E9DD0990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presentation (Green Wave design)</Template>
  <TotalTime>3838</TotalTime>
  <Words>2201</Words>
  <Application>Microsoft Office PowerPoint</Application>
  <PresentationFormat>On-screen Show (4:3)</PresentationFormat>
  <Paragraphs>290</Paragraphs>
  <Slides>44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Sylfaen</vt:lpstr>
      <vt:lpstr>Wingdings</vt:lpstr>
      <vt:lpstr>Business plan presentation</vt:lpstr>
      <vt:lpstr>Custom Design</vt:lpstr>
      <vt:lpstr> </vt:lpstr>
      <vt:lpstr>ვინ ვართ?</vt:lpstr>
      <vt:lpstr>TWINNING-ის საჭიროება</vt:lpstr>
      <vt:lpstr>„დასაქმების ხელშეწყობის სამსახურის შესაძლებლობათა  განვითარება საქართველოში“ </vt:lpstr>
      <vt:lpstr>პროექტის მიზანი</vt:lpstr>
      <vt:lpstr>დასაქმების პროგრამების დეპარტამენტი</vt:lpstr>
      <vt:lpstr>WORKNET - ეს არის</vt:lpstr>
      <vt:lpstr>დეპარტამენტის მიზნები   დასაქმების პროგრამების დეპარტამენტი არის  სახელმწიფო ორგანიზაცია, რომელიც აკავშირებს დამსაქმებლებს სამუშაოს მაძიებლებთან და ინფორმაციის მოპოვება-გადაცემის, აქტიური ღონისძიებების გატარებისა და ინდივიდუალური მიდგომების გზით, ხელს უწყობს შრომის ბაზრის მოთხოვნა-მიწოდებას შორის ბალანსის დაცვას. </vt:lpstr>
      <vt:lpstr>მომსახურების ცენტრები</vt:lpstr>
      <vt:lpstr>დასაქმების პორტალი worknet.gov.ge</vt:lpstr>
      <vt:lpstr>PowerPoint Presentation</vt:lpstr>
      <vt:lpstr>სერვისები და პროგრამები</vt:lpstr>
      <vt:lpstr>საშუამავლო მომსახურება</vt:lpstr>
      <vt:lpstr>PowerPoint Presentation</vt:lpstr>
      <vt:lpstr>ჯგუფური კონსულტირება</vt:lpstr>
      <vt:lpstr>ჯგუფური კონსულტირება</vt:lpstr>
      <vt:lpstr>კარიერის დაგეგმვა</vt:lpstr>
      <vt:lpstr>მხარდაჭერითი დასაქმების პროგრამა</vt:lpstr>
      <vt:lpstr>მოწყვლადი, დაბალკონკურენტუნარიანი ჯგუფების დასაქმების ხელშეწყობა</vt:lpstr>
      <vt:lpstr>დასაქმების ფორუმი</vt:lpstr>
      <vt:lpstr>მასობრივი გასაუბრებები და დასაქმების ფორუმები</vt:lpstr>
      <vt:lpstr>შრომის ბაზრის თვისებრივი კვლევა</vt:lpstr>
      <vt:lpstr>პროფესიული მომზადება-გადამზადებისა და კვალიფიკაციის ამაღლების სახელმწიფო პროგრამა</vt:lpstr>
      <vt:lpstr>პროფესიული მომზადება-გადამზადებისა და კვალიფიკაციის ამაღლების სახელმწიფო პროგრამა</vt:lpstr>
      <vt:lpstr>პროფესიული მომზადება-გადამზადება</vt:lpstr>
      <vt:lpstr>PowerPoint Presentation</vt:lpstr>
      <vt:lpstr>სტაჟირება</vt:lpstr>
      <vt:lpstr>სტაჟირება</vt:lpstr>
      <vt:lpstr>PowerPoint Presentation</vt:lpstr>
      <vt:lpstr>სუბსიდირება</vt:lpstr>
      <vt:lpstr>PowerPoint Presentation</vt:lpstr>
      <vt:lpstr>თანამშრომლობა დაინტერესებულ მხარეებთან</vt:lpstr>
      <vt:lpstr>რა კეთდება დღეს?</vt:lpstr>
      <vt:lpstr>რა გაკეთდება უახლოეს მომავალში? სად? როდის?</vt:lpstr>
      <vt:lpstr>2019-2021 წლების სტრატეგიის სამომავლო გეგმები</vt:lpstr>
      <vt:lpstr>2019-2021 წლების სტრატეგიის სამომავლო გეგმები</vt:lpstr>
      <vt:lpstr>2019-2021 წლების სტრატეგიის სამომავლო გეგმები</vt:lpstr>
      <vt:lpstr>ცნობადობის ამაღლება და ეფექტური კომუნიკაცია</vt:lpstr>
      <vt:lpstr>მედიატურები და პარტნიორებთან თანამშრომლობა</vt:lpstr>
      <vt:lpstr>შრომის ბაზრისა და დასაქმების სტრატეგია</vt:lpstr>
      <vt:lpstr>შრომის ბაზრისა და დასაქმების სტრატეგია</vt:lpstr>
      <vt:lpstr>2018 წლის შემაჯამებელი კონფერენცია</vt:lpstr>
      <vt:lpstr>წლის შემაჯამებელი კონფერენცია</vt:lpstr>
      <vt:lpstr>გმადლობთ ყურადღებისათვის!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სოციალური მომსახურების სააგენტო</dc:title>
  <dc:creator>Nill</dc:creator>
  <cp:lastModifiedBy>User</cp:lastModifiedBy>
  <cp:revision>817</cp:revision>
  <cp:lastPrinted>2017-02-14T05:18:42Z</cp:lastPrinted>
  <dcterms:created xsi:type="dcterms:W3CDTF">2016-09-06T07:34:21Z</dcterms:created>
  <dcterms:modified xsi:type="dcterms:W3CDTF">2019-08-08T08:29:41Z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TC103853799990</vt:lpwstr>
  </property>
</Properties>
</file>